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4"/>
  </p:notesMasterIdLst>
  <p:handoutMasterIdLst>
    <p:handoutMasterId r:id="rId55"/>
  </p:handoutMasterIdLst>
  <p:sldIdLst>
    <p:sldId id="256" r:id="rId2"/>
    <p:sldId id="264" r:id="rId3"/>
    <p:sldId id="261" r:id="rId4"/>
    <p:sldId id="294" r:id="rId5"/>
    <p:sldId id="296" r:id="rId6"/>
    <p:sldId id="280" r:id="rId7"/>
    <p:sldId id="276" r:id="rId8"/>
    <p:sldId id="287" r:id="rId9"/>
    <p:sldId id="288" r:id="rId10"/>
    <p:sldId id="278" r:id="rId11"/>
    <p:sldId id="259" r:id="rId12"/>
    <p:sldId id="281" r:id="rId13"/>
    <p:sldId id="347" r:id="rId14"/>
    <p:sldId id="286" r:id="rId15"/>
    <p:sldId id="272" r:id="rId16"/>
    <p:sldId id="275" r:id="rId17"/>
    <p:sldId id="289" r:id="rId18"/>
    <p:sldId id="290" r:id="rId19"/>
    <p:sldId id="297" r:id="rId20"/>
    <p:sldId id="298" r:id="rId21"/>
    <p:sldId id="312" r:id="rId22"/>
    <p:sldId id="311" r:id="rId23"/>
    <p:sldId id="314" r:id="rId24"/>
    <p:sldId id="309" r:id="rId25"/>
    <p:sldId id="301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06" r:id="rId35"/>
    <p:sldId id="330" r:id="rId36"/>
    <p:sldId id="307" r:id="rId37"/>
    <p:sldId id="332" r:id="rId38"/>
    <p:sldId id="334" r:id="rId39"/>
    <p:sldId id="333" r:id="rId40"/>
    <p:sldId id="335" r:id="rId41"/>
    <p:sldId id="336" r:id="rId42"/>
    <p:sldId id="337" r:id="rId43"/>
    <p:sldId id="338" r:id="rId44"/>
    <p:sldId id="346" r:id="rId45"/>
    <p:sldId id="331" r:id="rId46"/>
    <p:sldId id="340" r:id="rId47"/>
    <p:sldId id="341" r:id="rId48"/>
    <p:sldId id="342" r:id="rId49"/>
    <p:sldId id="343" r:id="rId50"/>
    <p:sldId id="344" r:id="rId51"/>
    <p:sldId id="345" r:id="rId52"/>
    <p:sldId id="273" r:id="rId53"/>
  </p:sldIdLst>
  <p:sldSz cx="12192000" cy="6858000"/>
  <p:notesSz cx="6858000" cy="9144000"/>
  <p:embeddedFontLst>
    <p:embeddedFont>
      <p:font typeface="Calibri" panose="020F0502020204030204" pitchFamily="34" charset="0"/>
      <p:regular r:id="rId56"/>
      <p:bold r:id="rId57"/>
      <p:italic r:id="rId58"/>
      <p:boldItalic r:id="rId59"/>
    </p:embeddedFont>
    <p:embeddedFont>
      <p:font typeface="Lato" panose="020B0600000101010101" charset="0"/>
      <p:regular r:id="rId60"/>
      <p:bold r:id="rId61"/>
      <p:italic r:id="rId62"/>
      <p:boldItalic r:id="rId63"/>
    </p:embeddedFont>
    <p:embeddedFont>
      <p:font typeface="Montserrat Semi Bold" panose="020B0600000101010101" charset="0"/>
      <p:regular r:id="rId64"/>
      <p:bold r:id="rId65"/>
      <p:italic r:id="rId66"/>
      <p:boldItalic r:id="rId6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77777"/>
    <a:srgbClr val="262626"/>
    <a:srgbClr val="FFFFFF"/>
    <a:srgbClr val="EB156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58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4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93" d="100"/>
          <a:sy n="93" d="100"/>
        </p:scale>
        <p:origin x="3168" y="9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63" Type="http://schemas.openxmlformats.org/officeDocument/2006/relationships/font" Target="fonts/font8.fntdata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3.fntdata"/><Relationship Id="rId66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2.fntdata"/><Relationship Id="rId61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5.fntdata"/><Relationship Id="rId65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1.fntdata"/><Relationship Id="rId64" Type="http://schemas.openxmlformats.org/officeDocument/2006/relationships/font" Target="fonts/font9.fntdata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4.fntdata"/><Relationship Id="rId67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7.fntdata"/><Relationship Id="rId7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AF422E-D74D-46B9-AB01-15178AF3AA17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32A856-5844-46C3-8DB5-778B7F0BCBD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159693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9B27DB0-F6FF-4338-AD0C-60E32880752F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FAD16-93C4-4128-912C-A06D0861F20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4949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53987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875FFF83-5E68-5B6C-8F9E-C0C8B4FDCCBA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Rectangle 5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69937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itle and Content"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solidFill>
                  <a:schemeClr val="bg1"/>
                </a:solidFill>
                <a:latin typeface="+mj-lt"/>
              </a:rPr>
              <a:pPr algn="ctr"/>
              <a:t>‹#›</a:t>
            </a:fld>
            <a:endParaRPr lang="en-US" sz="1600" dirty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7" name="Rectangle 6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08564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  <p:sp>
        <p:nvSpPr>
          <p:cNvPr id="24" name="Picture Placeholder 2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332163"/>
          </a:xfrm>
          <a:solidFill>
            <a:schemeClr val="bg1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4522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4">
            <a:extLst>
              <a:ext uri="{FF2B5EF4-FFF2-40B4-BE49-F238E27FC236}">
                <a16:creationId xmlns:a16="http://schemas.microsoft.com/office/drawing/2014/main" id="{2C0F3B5B-451D-41B7-840D-C3136C470C37}"/>
              </a:ext>
            </a:extLst>
          </p:cNvPr>
          <p:cNvSpPr>
            <a:spLocks noGrp="1"/>
          </p:cNvSpPr>
          <p:nvPr>
            <p:ph type="pic" sz="quarter" idx="11" hasCustomPrompt="1"/>
          </p:nvPr>
        </p:nvSpPr>
        <p:spPr>
          <a:xfrm>
            <a:off x="6764339" y="1009650"/>
            <a:ext cx="5827922" cy="3376613"/>
          </a:xfrm>
          <a:prstGeom prst="rect">
            <a:avLst/>
          </a:prstGeom>
          <a:solidFill>
            <a:schemeClr val="tx1"/>
          </a:solidFill>
        </p:spPr>
        <p:txBody>
          <a:bodyPr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>
                <a:solidFill>
                  <a:schemeClr val="bg1"/>
                </a:solidFill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or Drag Here to Add Picture</a:t>
            </a:r>
            <a:endParaRPr lang="id-ID"/>
          </a:p>
          <a:p>
            <a:endParaRPr lang="id-ID"/>
          </a:p>
        </p:txBody>
      </p:sp>
      <p:sp>
        <p:nvSpPr>
          <p:cNvPr id="2" name="Rectangle 7">
            <a:extLst>
              <a:ext uri="{FF2B5EF4-FFF2-40B4-BE49-F238E27FC236}">
                <a16:creationId xmlns:a16="http://schemas.microsoft.com/office/drawing/2014/main" id="{6844781F-C504-2791-5949-5B2ACE4E1A16}"/>
              </a:ext>
            </a:extLst>
          </p:cNvPr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" name="Rectangle 8">
            <a:extLst>
              <a:ext uri="{FF2B5EF4-FFF2-40B4-BE49-F238E27FC236}">
                <a16:creationId xmlns:a16="http://schemas.microsoft.com/office/drawing/2014/main" id="{21395E67-31DF-D482-89E6-ACC0F5146E41}"/>
              </a:ext>
            </a:extLst>
          </p:cNvPr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680968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4061-7826-4BD6-B5AD-66C5473806A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FEEF8-50D8-4755-A6A1-9AF671C81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047965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4D4061-7826-4BD6-B5AD-66C5473806A1}" type="datetimeFigureOut">
              <a:rPr lang="ko-KR" altLang="en-US" smtClean="0"/>
              <a:t>2022-11-04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7FEEF8-50D8-4755-A6A1-9AF671C81F4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18294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latin typeface="+mj-lt"/>
              </a:rPr>
              <a:t>PAGE</a:t>
            </a:r>
            <a:fld id="{1FF971EA-3A6D-44E0-AE21-1C9457776B3F}" type="slidenum">
              <a:rPr lang="en-US" sz="1200" smtClean="0">
                <a:latin typeface="+mn-lt"/>
              </a:rPr>
              <a:pPr/>
              <a:t>‹#›</a:t>
            </a:fld>
            <a:endParaRPr lang="en-US" sz="11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6849015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bg>
      <p:bgPr>
        <a:gradFill>
          <a:gsLst>
            <a:gs pos="0">
              <a:schemeClr val="accent1"/>
            </a:gs>
            <a:gs pos="100000">
              <a:schemeClr val="accent2"/>
            </a:gs>
          </a:gsLst>
          <a:lin ang="81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039748" y="6377809"/>
            <a:ext cx="9541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700" spc="600" dirty="0">
                <a:solidFill>
                  <a:schemeClr val="bg1"/>
                </a:solidFill>
                <a:latin typeface="+mj-lt"/>
              </a:rPr>
              <a:t>PAGE</a:t>
            </a:r>
            <a:fld id="{1FF971EA-3A6D-44E0-AE21-1C9457776B3F}" type="slidenum">
              <a:rPr lang="en-US" sz="1200" smtClean="0">
                <a:solidFill>
                  <a:schemeClr val="bg1"/>
                </a:solidFill>
                <a:latin typeface="+mn-lt"/>
              </a:rPr>
              <a:pPr/>
              <a:t>‹#›</a:t>
            </a:fld>
            <a:endParaRPr lang="en-US" sz="11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945438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6" name="Rectangle 5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Frame 6">
            <a:extLst>
              <a:ext uri="{FF2B5EF4-FFF2-40B4-BE49-F238E27FC236}">
                <a16:creationId xmlns:a16="http://schemas.microsoft.com/office/drawing/2014/main" id="{7752DFED-9BE1-46A5-81AE-B0130748EE73}"/>
              </a:ext>
            </a:extLst>
          </p:cNvPr>
          <p:cNvSpPr/>
          <p:nvPr userDrawn="1"/>
        </p:nvSpPr>
        <p:spPr>
          <a:xfrm>
            <a:off x="1719473" y="932990"/>
            <a:ext cx="3989645" cy="3989645"/>
          </a:xfrm>
          <a:prstGeom prst="frame">
            <a:avLst>
              <a:gd name="adj1" fmla="val 1429"/>
            </a:avLst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Picture Placeholder 2">
            <a:extLst>
              <a:ext uri="{FF2B5EF4-FFF2-40B4-BE49-F238E27FC236}">
                <a16:creationId xmlns:a16="http://schemas.microsoft.com/office/drawing/2014/main" id="{91904CE9-FC93-4C19-8291-B3B6C853B974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270764" y="1475302"/>
            <a:ext cx="3989645" cy="3989645"/>
          </a:xfrm>
          <a:solidFill>
            <a:schemeClr val="tx1"/>
          </a:solidFill>
        </p:spPr>
      </p:sp>
    </p:spTree>
    <p:extLst>
      <p:ext uri="{BB962C8B-B14F-4D97-AF65-F5344CB8AC3E}">
        <p14:creationId xmlns:p14="http://schemas.microsoft.com/office/powerpoint/2010/main" val="110252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4" name="Rectangle 33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8848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25" name="Rectangle 24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15112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1" name="Rectangle 30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1972573" y="2610407"/>
            <a:ext cx="2314575" cy="231298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5010409" y="2610407"/>
            <a:ext cx="2314575" cy="231298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6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7936074" y="2610407"/>
            <a:ext cx="2314575" cy="231298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7129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Picture Placeholder 26"/>
          <p:cNvSpPr>
            <a:spLocks noGrp="1"/>
          </p:cNvSpPr>
          <p:nvPr>
            <p:ph type="pic" sz="quarter" idx="10"/>
          </p:nvPr>
        </p:nvSpPr>
        <p:spPr>
          <a:xfrm>
            <a:off x="378665" y="2610407"/>
            <a:ext cx="2314575" cy="231298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28" name="Picture Placeholder 26"/>
          <p:cNvSpPr>
            <a:spLocks noGrp="1"/>
          </p:cNvSpPr>
          <p:nvPr>
            <p:ph type="pic" sz="quarter" idx="11"/>
          </p:nvPr>
        </p:nvSpPr>
        <p:spPr>
          <a:xfrm>
            <a:off x="3416501" y="2610407"/>
            <a:ext cx="2314575" cy="231298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Picture Placeholder 26"/>
          <p:cNvSpPr>
            <a:spLocks noGrp="1"/>
          </p:cNvSpPr>
          <p:nvPr>
            <p:ph type="pic" sz="quarter" idx="12"/>
          </p:nvPr>
        </p:nvSpPr>
        <p:spPr>
          <a:xfrm>
            <a:off x="6342166" y="2610407"/>
            <a:ext cx="2314575" cy="231298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30" name="Rectangle 29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31" name="Rectangle 30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Picture Placeholder 26"/>
          <p:cNvSpPr>
            <a:spLocks noGrp="1"/>
          </p:cNvSpPr>
          <p:nvPr>
            <p:ph type="pic" sz="quarter" idx="13"/>
          </p:nvPr>
        </p:nvSpPr>
        <p:spPr>
          <a:xfrm>
            <a:off x="9267831" y="2610407"/>
            <a:ext cx="2314575" cy="2312988"/>
          </a:xfrm>
          <a:prstGeom prst="rect">
            <a:avLst/>
          </a:prstGeom>
          <a:solidFill>
            <a:schemeClr val="tx1"/>
          </a:solidFill>
        </p:spPr>
        <p:txBody>
          <a:bodyPr>
            <a:normAutofit/>
          </a:bodyPr>
          <a:lstStyle>
            <a:lvl1pPr>
              <a:defRPr sz="2400"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21613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4001359"/>
          </a:xfrm>
          <a:solidFill>
            <a:schemeClr val="tx1"/>
          </a:solidFill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8" name="Rectangle 7"/>
          <p:cNvSpPr/>
          <p:nvPr userDrawn="1"/>
        </p:nvSpPr>
        <p:spPr>
          <a:xfrm>
            <a:off x="11459134" y="6331642"/>
            <a:ext cx="4828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fld id="{1FF971EA-3A6D-44E0-AE21-1C9457776B3F}" type="slidenum">
              <a:rPr lang="en-US" sz="1800" smtClean="0">
                <a:latin typeface="+mj-lt"/>
              </a:rPr>
              <a:pPr algn="ctr"/>
              <a:t>‹#›</a:t>
            </a:fld>
            <a:endParaRPr lang="en-US" sz="1600" dirty="0">
              <a:latin typeface="+mj-lt"/>
            </a:endParaRPr>
          </a:p>
        </p:txBody>
      </p:sp>
      <p:sp>
        <p:nvSpPr>
          <p:cNvPr id="9" name="Rectangle 8"/>
          <p:cNvSpPr/>
          <p:nvPr userDrawn="1"/>
        </p:nvSpPr>
        <p:spPr>
          <a:xfrm rot="900000">
            <a:off x="11338841" y="6154604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88619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468A1-4B87-439B-82EC-C3C09A9F3392}" type="datetimeFigureOut">
              <a:rPr lang="en-US" smtClean="0"/>
              <a:t>11/4/2022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F971EA-3A6D-44E0-AE21-1C9457776B3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73463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0" r:id="rId4"/>
    <p:sldLayoutId id="2147483653" r:id="rId5"/>
    <p:sldLayoutId id="2147483654" r:id="rId6"/>
    <p:sldLayoutId id="2147483659" r:id="rId7"/>
    <p:sldLayoutId id="2147483660" r:id="rId8"/>
    <p:sldLayoutId id="2147483655" r:id="rId9"/>
    <p:sldLayoutId id="2147483656" r:id="rId10"/>
    <p:sldLayoutId id="2147483661" r:id="rId11"/>
    <p:sldLayoutId id="2147483657" r:id="rId12"/>
    <p:sldLayoutId id="2147483658" r:id="rId13"/>
    <p:sldLayoutId id="2147483662" r:id="rId14"/>
    <p:sldLayoutId id="2147483663" r:id="rId1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5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hyperlink" Target="http://192.168.200.165:8181/" TargetMode="External"/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6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76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15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Rectangle 86"/>
          <p:cNvSpPr/>
          <p:nvPr/>
        </p:nvSpPr>
        <p:spPr>
          <a:xfrm rot="900000">
            <a:off x="3444818" y="2945695"/>
            <a:ext cx="928522" cy="928522"/>
          </a:xfrm>
          <a:prstGeom prst="rect">
            <a:avLst/>
          </a:prstGeom>
          <a:noFill/>
          <a:ln w="5715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000443" y="2875002"/>
            <a:ext cx="619111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600" spc="6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GREENBOOK</a:t>
            </a:r>
            <a:endParaRPr lang="en-US" sz="6600" spc="6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9" name="TextBox 88"/>
          <p:cNvSpPr txBox="1"/>
          <p:nvPr/>
        </p:nvSpPr>
        <p:spPr>
          <a:xfrm>
            <a:off x="5383327" y="3944911"/>
            <a:ext cx="142539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FINAL PROJECT</a:t>
            </a:r>
            <a:endParaRPr lang="en-US" sz="12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674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14:flythrough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AA9D81A4-2FF9-45F8-EEFB-551E3E020D5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611" y="2449074"/>
            <a:ext cx="1800000" cy="180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0A912B8C-D4FF-D0D9-0EB9-907434BE611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66391" y="2449074"/>
            <a:ext cx="1800000" cy="1800000"/>
          </a:xfrm>
          <a:prstGeom prst="rect">
            <a:avLst/>
          </a:prstGeom>
        </p:spPr>
      </p:pic>
      <p:sp>
        <p:nvSpPr>
          <p:cNvPr id="20" name="Rectangle 2">
            <a:extLst>
              <a:ext uri="{FF2B5EF4-FFF2-40B4-BE49-F238E27FC236}">
                <a16:creationId xmlns:a16="http://schemas.microsoft.com/office/drawing/2014/main" id="{BB2D2039-C8BA-FFC9-A590-73F77BB7FC5D}"/>
              </a:ext>
            </a:extLst>
          </p:cNvPr>
          <p:cNvSpPr/>
          <p:nvPr/>
        </p:nvSpPr>
        <p:spPr>
          <a:xfrm>
            <a:off x="3566391" y="4486652"/>
            <a:ext cx="1800000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BM DoHyeon OTF" panose="020B0600000101010101" pitchFamily="34" charset="-127"/>
              </a:rPr>
              <a:t>JIRA</a:t>
            </a:r>
          </a:p>
        </p:txBody>
      </p:sp>
      <p:sp>
        <p:nvSpPr>
          <p:cNvPr id="21" name="Rectangle 2">
            <a:extLst>
              <a:ext uri="{FF2B5EF4-FFF2-40B4-BE49-F238E27FC236}">
                <a16:creationId xmlns:a16="http://schemas.microsoft.com/office/drawing/2014/main" id="{EE5B0082-AB70-A946-9D55-B9F4E0CE31F0}"/>
              </a:ext>
            </a:extLst>
          </p:cNvPr>
          <p:cNvSpPr/>
          <p:nvPr/>
        </p:nvSpPr>
        <p:spPr>
          <a:xfrm>
            <a:off x="6825611" y="4516698"/>
            <a:ext cx="1800000" cy="4431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/>
                <a:ea typeface="BM DoHyeon OTF" panose="020B0600000101010101" pitchFamily="34" charset="-127"/>
              </a:rPr>
              <a:t>GITHUB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637DAD9-B36F-349A-AFB9-A91655F9388F}"/>
              </a:ext>
            </a:extLst>
          </p:cNvPr>
          <p:cNvSpPr txBox="1"/>
          <p:nvPr/>
        </p:nvSpPr>
        <p:spPr>
          <a:xfrm>
            <a:off x="4407078" y="322996"/>
            <a:ext cx="337784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/>
                <a:ea typeface="BM DoHyeon OTF" panose="020B0600000101010101" pitchFamily="34" charset="-127"/>
              </a:rPr>
              <a:t>개발 환경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/>
              <a:ea typeface="BM DoHyeon 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52351F4-3797-FD52-588D-978730BBB960}"/>
              </a:ext>
            </a:extLst>
          </p:cNvPr>
          <p:cNvSpPr txBox="1"/>
          <p:nvPr/>
        </p:nvSpPr>
        <p:spPr>
          <a:xfrm>
            <a:off x="4755731" y="1113843"/>
            <a:ext cx="26805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  <a:latin typeface="배달의민족 도현"/>
                <a:ea typeface="BM DoHyeon OTF" panose="020B0600000101010101" pitchFamily="34" charset="-127"/>
              </a:rPr>
              <a:t>DEVELOPMENT ENVIROMENT</a:t>
            </a:r>
          </a:p>
        </p:txBody>
      </p:sp>
    </p:spTree>
    <p:extLst>
      <p:ext uri="{BB962C8B-B14F-4D97-AF65-F5344CB8AC3E}">
        <p14:creationId xmlns:p14="http://schemas.microsoft.com/office/powerpoint/2010/main" val="26519919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8">
            <a:extLst>
              <a:ext uri="{FF2B5EF4-FFF2-40B4-BE49-F238E27FC236}">
                <a16:creationId xmlns:a16="http://schemas.microsoft.com/office/drawing/2014/main" id="{9A501B90-D4D6-20BE-031B-AF29B280109C}"/>
              </a:ext>
            </a:extLst>
          </p:cNvPr>
          <p:cNvSpPr/>
          <p:nvPr/>
        </p:nvSpPr>
        <p:spPr>
          <a:xfrm>
            <a:off x="195350" y="1104901"/>
            <a:ext cx="6643600" cy="5562600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05042" y="2088983"/>
            <a:ext cx="1592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지라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236489" y="1634319"/>
            <a:ext cx="59022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JIRA</a:t>
            </a:r>
          </a:p>
        </p:txBody>
      </p:sp>
      <p:sp>
        <p:nvSpPr>
          <p:cNvPr id="25" name="Rectangle 24"/>
          <p:cNvSpPr/>
          <p:nvPr/>
        </p:nvSpPr>
        <p:spPr>
          <a:xfrm rot="900000">
            <a:off x="7153460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606359C0-A348-D2EB-8FFA-29B26E9655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18" t="3541" r="23093" b="719"/>
          <a:stretch/>
        </p:blipFill>
        <p:spPr>
          <a:xfrm>
            <a:off x="378812" y="371099"/>
            <a:ext cx="6115801" cy="6115801"/>
          </a:xfrm>
        </p:spPr>
      </p:pic>
      <p:sp>
        <p:nvSpPr>
          <p:cNvPr id="2" name="Rectangle 28">
            <a:extLst>
              <a:ext uri="{FF2B5EF4-FFF2-40B4-BE49-F238E27FC236}">
                <a16:creationId xmlns:a16="http://schemas.microsoft.com/office/drawing/2014/main" id="{052DD21B-332C-5FB4-CE63-95B442BC28B2}"/>
              </a:ext>
            </a:extLst>
          </p:cNvPr>
          <p:cNvSpPr/>
          <p:nvPr/>
        </p:nvSpPr>
        <p:spPr>
          <a:xfrm>
            <a:off x="7010291" y="3845687"/>
            <a:ext cx="398155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개인별 진행사항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 SQL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문 등을 </a:t>
            </a:r>
            <a:r>
              <a:rPr lang="en-US" altLang="ko-KR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JIRA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통해 공유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오류 해결법 또한 팀원끼리 공유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76971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개체 틀 5">
            <a:extLst>
              <a:ext uri="{FF2B5EF4-FFF2-40B4-BE49-F238E27FC236}">
                <a16:creationId xmlns:a16="http://schemas.microsoft.com/office/drawing/2014/main" id="{B8BE0316-8FB7-53BC-FA62-7815FA64300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79" r="17679"/>
          <a:stretch/>
        </p:blipFill>
        <p:spPr>
          <a:xfrm>
            <a:off x="378812" y="371099"/>
            <a:ext cx="6115801" cy="6115801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7" name="Rectangle 38">
            <a:extLst>
              <a:ext uri="{FF2B5EF4-FFF2-40B4-BE49-F238E27FC236}">
                <a16:creationId xmlns:a16="http://schemas.microsoft.com/office/drawing/2014/main" id="{9A501B90-D4D6-20BE-031B-AF29B280109C}"/>
              </a:ext>
            </a:extLst>
          </p:cNvPr>
          <p:cNvSpPr/>
          <p:nvPr/>
        </p:nvSpPr>
        <p:spPr>
          <a:xfrm>
            <a:off x="195350" y="1104901"/>
            <a:ext cx="6643600" cy="5562600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10291" y="3845687"/>
            <a:ext cx="3457599" cy="623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팀용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깃허브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포함 개인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깃허브를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통해서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개인별 변화 내용을 빠르게 반영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05042" y="2088983"/>
            <a:ext cx="229582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3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깃허브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05042" y="1622676"/>
            <a:ext cx="846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GITHUB</a:t>
            </a:r>
          </a:p>
        </p:txBody>
      </p:sp>
      <p:sp>
        <p:nvSpPr>
          <p:cNvPr id="25" name="Rectangle 24"/>
          <p:cNvSpPr/>
          <p:nvPr/>
        </p:nvSpPr>
        <p:spPr>
          <a:xfrm rot="900000">
            <a:off x="7153460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6" name="그림 개체 틀 5">
            <a:extLst>
              <a:ext uri="{FF2B5EF4-FFF2-40B4-BE49-F238E27FC236}">
                <a16:creationId xmlns:a16="http://schemas.microsoft.com/office/drawing/2014/main" id="{606359C0-A348-D2EB-8FFA-29B26E965553}"/>
              </a:ext>
            </a:extLst>
          </p:cNvPr>
          <p:cNvPicPr>
            <a:picLocks noGrp="1" noChangeAspect="1"/>
          </p:cNvPicPr>
          <p:nvPr>
            <p:ph type="pic" sz="quarter" idx="16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10" r="22189"/>
          <a:stretch/>
        </p:blipFill>
        <p:spPr>
          <a:xfrm>
            <a:off x="378812" y="371099"/>
            <a:ext cx="6115800" cy="6138568"/>
          </a:xfrm>
        </p:spPr>
      </p:pic>
    </p:spTree>
    <p:extLst>
      <p:ext uri="{BB962C8B-B14F-4D97-AF65-F5344CB8AC3E}">
        <p14:creationId xmlns:p14="http://schemas.microsoft.com/office/powerpoint/2010/main" val="24360634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768" y="803304"/>
            <a:ext cx="10934700" cy="4619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97877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958770" y="2843180"/>
            <a:ext cx="627447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팀원 구성 및 역할</a:t>
            </a:r>
            <a:endParaRPr lang="en-US" sz="5400" kern="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04950" y="2320403"/>
            <a:ext cx="138211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MEET</a:t>
            </a:r>
            <a:r>
              <a:rPr lang="ko-KR" altLang="en-US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THE</a:t>
            </a:r>
            <a:r>
              <a:rPr lang="ko-KR" altLang="en-US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en-US" altLang="ko-KR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TEAM</a:t>
            </a:r>
            <a:endParaRPr lang="en-US" sz="1100" b="1" kern="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121069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개체 틀 7">
            <a:extLst>
              <a:ext uri="{FF2B5EF4-FFF2-40B4-BE49-F238E27FC236}">
                <a16:creationId xmlns:a16="http://schemas.microsoft.com/office/drawing/2014/main" id="{5982E47A-E195-BD8D-A8E1-FE3935F1EA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1737" y="2445050"/>
            <a:ext cx="2312988" cy="2312988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20" name="Rectangle 38"/>
          <p:cNvSpPr/>
          <p:nvPr/>
        </p:nvSpPr>
        <p:spPr>
          <a:xfrm>
            <a:off x="8867658" y="2025865"/>
            <a:ext cx="1994017" cy="1994017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9" name="Rectangle 38"/>
          <p:cNvSpPr/>
          <p:nvPr/>
        </p:nvSpPr>
        <p:spPr>
          <a:xfrm>
            <a:off x="1582268" y="2213281"/>
            <a:ext cx="1994017" cy="1994017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1"/>
          <p:cNvSpPr txBox="1"/>
          <p:nvPr/>
        </p:nvSpPr>
        <p:spPr>
          <a:xfrm>
            <a:off x="1973263" y="5080286"/>
            <a:ext cx="2314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이홍섭</a:t>
            </a:r>
            <a:endParaRPr lang="id-ID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1" name="TextBox 57"/>
          <p:cNvSpPr txBox="1"/>
          <p:nvPr/>
        </p:nvSpPr>
        <p:spPr>
          <a:xfrm>
            <a:off x="8048624" y="5080286"/>
            <a:ext cx="231457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최현규</a:t>
            </a:r>
            <a:endParaRPr lang="id-ID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3" name="TextBox 11"/>
          <p:cNvSpPr txBox="1"/>
          <p:nvPr/>
        </p:nvSpPr>
        <p:spPr>
          <a:xfrm>
            <a:off x="5011737" y="5043312"/>
            <a:ext cx="231298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이민하</a:t>
            </a:r>
            <a:endParaRPr lang="id-ID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8" name="Rectangle 3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/>
        </p:blipFill>
        <p:spPr>
          <a:xfrm>
            <a:off x="1973263" y="2445050"/>
            <a:ext cx="2314575" cy="2312988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8F2D514-BB1A-95CA-3E3F-C1C887A8378E}"/>
              </a:ext>
            </a:extLst>
          </p:cNvPr>
          <p:cNvSpPr txBox="1"/>
          <p:nvPr/>
        </p:nvSpPr>
        <p:spPr>
          <a:xfrm>
            <a:off x="3151127" y="322996"/>
            <a:ext cx="58897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팀원 구성 및 역할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51BD60B-4213-5A52-8F53-D18D3BE61F2E}"/>
              </a:ext>
            </a:extLst>
          </p:cNvPr>
          <p:cNvSpPr txBox="1"/>
          <p:nvPr/>
        </p:nvSpPr>
        <p:spPr>
          <a:xfrm>
            <a:off x="5259074" y="1113843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MEET THE TEAM</a:t>
            </a:r>
            <a:endParaRPr lang="en-US" sz="14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BACFE1EB-FFF4-B28D-A1C0-9F488BC0BC08}"/>
              </a:ext>
            </a:extLst>
          </p:cNvPr>
          <p:cNvSpPr txBox="1"/>
          <p:nvPr/>
        </p:nvSpPr>
        <p:spPr>
          <a:xfrm>
            <a:off x="1971674" y="5381866"/>
            <a:ext cx="23129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FAQ, </a:t>
            </a:r>
            <a:r>
              <a:rPr lang="ko-KR" altLang="en-US" sz="16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공지</a:t>
            </a:r>
            <a:endParaRPr lang="id-ID" altLang="ko-Kore-KR" sz="16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ctr"/>
            <a:endParaRPr lang="id-ID" sz="16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28FEAD30-1D76-3AD4-CEAE-7D2545738E68}"/>
              </a:ext>
            </a:extLst>
          </p:cNvPr>
          <p:cNvSpPr txBox="1"/>
          <p:nvPr/>
        </p:nvSpPr>
        <p:spPr>
          <a:xfrm>
            <a:off x="8048623" y="5381866"/>
            <a:ext cx="231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이벤트</a:t>
            </a:r>
            <a:endParaRPr lang="id-ID" sz="16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TextBox 11">
            <a:extLst>
              <a:ext uri="{FF2B5EF4-FFF2-40B4-BE49-F238E27FC236}">
                <a16:creationId xmlns:a16="http://schemas.microsoft.com/office/drawing/2014/main" id="{C819F798-1EF7-8F2B-3643-2437AAB5003B}"/>
              </a:ext>
            </a:extLst>
          </p:cNvPr>
          <p:cNvSpPr txBox="1"/>
          <p:nvPr/>
        </p:nvSpPr>
        <p:spPr>
          <a:xfrm>
            <a:off x="5011737" y="5381866"/>
            <a:ext cx="231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상품 등록</a:t>
            </a:r>
            <a:endParaRPr lang="id-ID" sz="16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>
          <a:xfrm>
            <a:off x="8048624" y="2445181"/>
            <a:ext cx="2314575" cy="2312988"/>
          </a:xfrm>
          <a:solidFill>
            <a:schemeClr val="tx1"/>
          </a:solidFill>
        </p:spPr>
      </p:pic>
    </p:spTree>
    <p:extLst>
      <p:ext uri="{BB962C8B-B14F-4D97-AF65-F5344CB8AC3E}">
        <p14:creationId xmlns:p14="http://schemas.microsoft.com/office/powerpoint/2010/main" val="428841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dir="out"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41" grpId="0"/>
      <p:bldP spid="43" grpId="0"/>
      <p:bldP spid="6" grpId="0"/>
      <p:bldP spid="2" grpId="0"/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38"/>
          <p:cNvSpPr/>
          <p:nvPr/>
        </p:nvSpPr>
        <p:spPr>
          <a:xfrm>
            <a:off x="195350" y="2237543"/>
            <a:ext cx="1994017" cy="1994017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Rectangle 39"/>
          <p:cNvSpPr/>
          <p:nvPr/>
        </p:nvSpPr>
        <p:spPr>
          <a:xfrm>
            <a:off x="8974822" y="2237543"/>
            <a:ext cx="1994017" cy="1994017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Rectangle 38"/>
          <p:cNvSpPr/>
          <p:nvPr/>
        </p:nvSpPr>
        <p:spPr>
          <a:xfrm>
            <a:off x="4814189" y="2132319"/>
            <a:ext cx="1994017" cy="2869243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14" name="그림 개체 틀 1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>
          <a:xfrm>
            <a:off x="488359" y="2434163"/>
            <a:ext cx="2314575" cy="2312988"/>
          </a:xfrm>
          <a:solidFill>
            <a:schemeClr val="tx1"/>
          </a:solidFill>
        </p:spPr>
      </p:pic>
      <p:pic>
        <p:nvPicPr>
          <p:cNvPr id="17" name="그림 개체 틀 16"/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" b="34"/>
          <a:stretch>
            <a:fillRect/>
          </a:stretch>
        </p:blipFill>
        <p:spPr>
          <a:xfrm>
            <a:off x="9267831" y="2434163"/>
            <a:ext cx="2314575" cy="2312988"/>
          </a:xfrm>
          <a:solidFill>
            <a:schemeClr val="tx1"/>
          </a:solidFill>
        </p:spPr>
      </p:pic>
      <p:sp>
        <p:nvSpPr>
          <p:cNvPr id="9" name="Rectangle 37"/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TextBox 11"/>
          <p:cNvSpPr txBox="1"/>
          <p:nvPr/>
        </p:nvSpPr>
        <p:spPr>
          <a:xfrm>
            <a:off x="488357" y="5080286"/>
            <a:ext cx="231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이광훈</a:t>
            </a:r>
            <a:endParaRPr lang="id-ID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57"/>
          <p:cNvSpPr txBox="1"/>
          <p:nvPr/>
        </p:nvSpPr>
        <p:spPr>
          <a:xfrm>
            <a:off x="3252591" y="5080286"/>
            <a:ext cx="231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황우성</a:t>
            </a:r>
            <a:endParaRPr lang="id-ID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TextBox 11"/>
          <p:cNvSpPr txBox="1"/>
          <p:nvPr/>
        </p:nvSpPr>
        <p:spPr>
          <a:xfrm>
            <a:off x="6251259" y="5043312"/>
            <a:ext cx="231457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latin typeface="BM DoHyeon OTF" panose="020B0600000101010101" pitchFamily="34" charset="-127"/>
                <a:ea typeface="BM DoHyeon OTF" panose="020B0600000101010101" pitchFamily="34" charset="-127"/>
              </a:rPr>
              <a:t>안이산</a:t>
            </a:r>
            <a:endParaRPr lang="id-ID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4" name="TextBox 11"/>
          <p:cNvSpPr txBox="1"/>
          <p:nvPr/>
        </p:nvSpPr>
        <p:spPr>
          <a:xfrm>
            <a:off x="10025009" y="5043312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latin typeface="BM DoHyeon OTF" panose="020B0600000101010101" pitchFamily="34" charset="-127"/>
                <a:ea typeface="BM DoHyeon OTF" panose="020B0600000101010101" pitchFamily="34" charset="-127"/>
              </a:rPr>
              <a:t>박지원</a:t>
            </a:r>
            <a:endParaRPr lang="id-ID" sz="1600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26" name="그림 개체 틀 4"/>
          <p:cNvPicPr>
            <a:picLocks noGrp="1" noChangeAspect="1"/>
          </p:cNvPicPr>
          <p:nvPr>
            <p:ph type="pic" sz="quarter" idx="429496729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2844" y="2434163"/>
            <a:ext cx="2312988" cy="2312988"/>
          </a:xfrm>
          <a:solidFill>
            <a:schemeClr val="bg1"/>
          </a:solidFill>
        </p:spPr>
      </p:pic>
      <p:pic>
        <p:nvPicPr>
          <p:cNvPr id="28" name="그림 개체 틀 7"/>
          <p:cNvPicPr>
            <a:picLocks noGrp="1" noChangeAspect="1"/>
          </p:cNvPicPr>
          <p:nvPr>
            <p:ph type="pic" sz="quarter" idx="429496729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592" y="2433606"/>
            <a:ext cx="2312988" cy="2312988"/>
          </a:xfrm>
          <a:solidFill>
            <a:schemeClr val="bg1"/>
          </a:solidFill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FE83E39-9547-3A43-557C-961999B99A68}"/>
              </a:ext>
            </a:extLst>
          </p:cNvPr>
          <p:cNvSpPr txBox="1"/>
          <p:nvPr/>
        </p:nvSpPr>
        <p:spPr>
          <a:xfrm>
            <a:off x="3151124" y="322996"/>
            <a:ext cx="588975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팀원 구성 및 역할</a:t>
            </a:r>
            <a:endParaRPr lang="en-US" altLang="ko-KR" sz="5400" spc="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7D67D3-776E-CD62-5BB8-B7DE361D517D}"/>
              </a:ext>
            </a:extLst>
          </p:cNvPr>
          <p:cNvSpPr txBox="1"/>
          <p:nvPr/>
        </p:nvSpPr>
        <p:spPr>
          <a:xfrm>
            <a:off x="5259074" y="1113843"/>
            <a:ext cx="16738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MEET THE TEAM</a:t>
            </a:r>
            <a:endParaRPr lang="en-US" sz="14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11">
            <a:extLst>
              <a:ext uri="{FF2B5EF4-FFF2-40B4-BE49-F238E27FC236}">
                <a16:creationId xmlns:a16="http://schemas.microsoft.com/office/drawing/2014/main" id="{2570C17D-7591-AAF1-3EE6-A3935FE46EDA}"/>
              </a:ext>
            </a:extLst>
          </p:cNvPr>
          <p:cNvSpPr txBox="1"/>
          <p:nvPr/>
        </p:nvSpPr>
        <p:spPr>
          <a:xfrm>
            <a:off x="488358" y="5418840"/>
            <a:ext cx="231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</a:t>
            </a:r>
            <a:r>
              <a:rPr lang="en-US" altLang="ko-KR" sz="16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6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회원등록</a:t>
            </a:r>
            <a:endParaRPr lang="id-ID" sz="16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8B999C60-BF31-1EC0-17AF-E489FCF1D83B}"/>
              </a:ext>
            </a:extLst>
          </p:cNvPr>
          <p:cNvSpPr txBox="1"/>
          <p:nvPr/>
        </p:nvSpPr>
        <p:spPr>
          <a:xfrm>
            <a:off x="3252590" y="5418840"/>
            <a:ext cx="231298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메인페이지</a:t>
            </a:r>
            <a:endParaRPr lang="id-ID" altLang="ko-KR" sz="16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7425181B-D7B7-55AE-05BF-2AF5CFD3F490}"/>
              </a:ext>
            </a:extLst>
          </p:cNvPr>
          <p:cNvSpPr txBox="1"/>
          <p:nvPr/>
        </p:nvSpPr>
        <p:spPr>
          <a:xfrm>
            <a:off x="6251259" y="5418840"/>
            <a:ext cx="231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 err="1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중고샵</a:t>
            </a:r>
            <a:r>
              <a:rPr lang="ko-KR" altLang="en-US" sz="16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거래기능</a:t>
            </a:r>
            <a:endParaRPr lang="id-ID" sz="16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A7712531-381C-40EC-C45A-EFFB39B3A92B}"/>
              </a:ext>
            </a:extLst>
          </p:cNvPr>
          <p:cNvSpPr txBox="1"/>
          <p:nvPr/>
        </p:nvSpPr>
        <p:spPr>
          <a:xfrm>
            <a:off x="9267832" y="5418840"/>
            <a:ext cx="231457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id-ID"/>
            </a:defPPr>
            <a:lvl1pPr marL="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16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2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8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3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4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60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7" algn="l" defTabSz="914332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16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장바구니</a:t>
            </a:r>
            <a:r>
              <a:rPr lang="en-US" altLang="ko-KR" sz="16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sz="16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배송</a:t>
            </a:r>
            <a:endParaRPr lang="id-ID" sz="1600" dirty="0">
              <a:solidFill>
                <a:schemeClr val="accent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39441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4" grpId="0"/>
      <p:bldP spid="5" grpId="0"/>
      <p:bldP spid="2" grpId="0"/>
      <p:bldP spid="3" grpId="0"/>
      <p:bldP spid="8" grpId="0"/>
      <p:bldP spid="10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770966" y="2843180"/>
            <a:ext cx="265008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kern="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</a:t>
            </a:r>
            <a:r>
              <a:rPr lang="ko-KR" altLang="en-US" sz="5400" kern="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문</a:t>
            </a:r>
            <a:endParaRPr lang="en-US" sz="5400" kern="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0486" y="2320403"/>
            <a:ext cx="103105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 TABLE</a:t>
            </a: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83009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7">
            <a:extLst>
              <a:ext uri="{FF2B5EF4-FFF2-40B4-BE49-F238E27FC236}">
                <a16:creationId xmlns:a16="http://schemas.microsoft.com/office/drawing/2014/main" id="{3A097DF9-6C9D-10C9-2321-1A762AA74BA5}"/>
              </a:ext>
            </a:extLst>
          </p:cNvPr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3EEB0-D4CE-A527-FDCC-8F95A29A015F}"/>
              </a:ext>
            </a:extLst>
          </p:cNvPr>
          <p:cNvSpPr txBox="1"/>
          <p:nvPr/>
        </p:nvSpPr>
        <p:spPr>
          <a:xfrm>
            <a:off x="4847910" y="322996"/>
            <a:ext cx="2496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</a:t>
            </a:r>
            <a:r>
              <a:rPr lang="ko-KR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문</a:t>
            </a:r>
            <a:endParaRPr lang="en-US" altLang="ko-KR" sz="5400" spc="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BEFB770-85F9-BBF7-5038-292C51AE3D33}"/>
              </a:ext>
            </a:extLst>
          </p:cNvPr>
          <p:cNvSpPr txBox="1"/>
          <p:nvPr/>
        </p:nvSpPr>
        <p:spPr>
          <a:xfrm>
            <a:off x="5478687" y="1113843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 TABLE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0" y="1737140"/>
            <a:ext cx="4393017" cy="27548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190" y="4982760"/>
            <a:ext cx="5469810" cy="160092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649493"/>
            <a:ext cx="5876925" cy="2754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33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7">
            <a:extLst>
              <a:ext uri="{FF2B5EF4-FFF2-40B4-BE49-F238E27FC236}">
                <a16:creationId xmlns:a16="http://schemas.microsoft.com/office/drawing/2014/main" id="{3A097DF9-6C9D-10C9-2321-1A762AA74BA5}"/>
              </a:ext>
            </a:extLst>
          </p:cNvPr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3EEB0-D4CE-A527-FDCC-8F95A29A015F}"/>
              </a:ext>
            </a:extLst>
          </p:cNvPr>
          <p:cNvSpPr txBox="1"/>
          <p:nvPr/>
        </p:nvSpPr>
        <p:spPr>
          <a:xfrm>
            <a:off x="4847910" y="322996"/>
            <a:ext cx="249619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</a:t>
            </a:r>
            <a:r>
              <a:rPr lang="ko-KR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문</a:t>
            </a:r>
            <a:endParaRPr lang="en-US" altLang="ko-KR" sz="5400" spc="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B4BA1A8-A3ED-12BC-FBDA-AC6270FC1E51}"/>
              </a:ext>
            </a:extLst>
          </p:cNvPr>
          <p:cNvSpPr txBox="1"/>
          <p:nvPr/>
        </p:nvSpPr>
        <p:spPr>
          <a:xfrm>
            <a:off x="5478687" y="1113843"/>
            <a:ext cx="123463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 TABLE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25" y="1525310"/>
            <a:ext cx="3688884" cy="229854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7625" y="3823855"/>
            <a:ext cx="3685585" cy="235250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860" y="1525310"/>
            <a:ext cx="4192848" cy="482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0911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5261479" y="2843180"/>
            <a:ext cx="166904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목차</a:t>
            </a:r>
            <a:endParaRPr lang="en-US" sz="5400" kern="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780853" y="2320403"/>
            <a:ext cx="63030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INDEX</a:t>
            </a: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39235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404680" y="2843180"/>
            <a:ext cx="338265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5400" kern="0" spc="600" dirty="0" smtClean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Diagram</a:t>
            </a:r>
            <a:endParaRPr lang="en-US" sz="5400" kern="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4493" y="2320403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OPERATION</a:t>
            </a: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709852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37">
            <a:extLst>
              <a:ext uri="{FF2B5EF4-FFF2-40B4-BE49-F238E27FC236}">
                <a16:creationId xmlns:a16="http://schemas.microsoft.com/office/drawing/2014/main" id="{3A097DF9-6C9D-10C9-2321-1A762AA74BA5}"/>
              </a:ext>
            </a:extLst>
          </p:cNvPr>
          <p:cNvSpPr/>
          <p:nvPr/>
        </p:nvSpPr>
        <p:spPr>
          <a:xfrm rot="900000">
            <a:off x="5734296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433EEB0-D4CE-A527-FDCC-8F95A29A015F}"/>
              </a:ext>
            </a:extLst>
          </p:cNvPr>
          <p:cNvSpPr txBox="1"/>
          <p:nvPr/>
        </p:nvSpPr>
        <p:spPr>
          <a:xfrm>
            <a:off x="4539332" y="322996"/>
            <a:ext cx="311335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Diagram</a:t>
            </a:r>
            <a:endParaRPr lang="en-US" altLang="ko-KR" sz="5400" spc="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79418" y="1246326"/>
            <a:ext cx="9310255" cy="5014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368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70213" y="2843180"/>
            <a:ext cx="3451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구동 사진</a:t>
            </a:r>
            <a:endParaRPr lang="en-US" sz="5400" kern="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4493" y="2320403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OPERATION</a:t>
            </a: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267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984265" y="133005"/>
            <a:ext cx="4928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/>
              <a:t>메인페이지</a:t>
            </a:r>
            <a:r>
              <a:rPr lang="ko-KR" altLang="en-US" sz="3600" dirty="0" smtClean="0"/>
              <a:t> </a:t>
            </a:r>
            <a:r>
              <a:rPr lang="en-US" altLang="ko-KR" sz="3600" dirty="0" smtClean="0"/>
              <a:t>(</a:t>
            </a:r>
            <a:r>
              <a:rPr lang="ko-KR" altLang="en-US" sz="3600" dirty="0" err="1" smtClean="0"/>
              <a:t>로그인전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8190" y="779336"/>
            <a:ext cx="12192000" cy="6091828"/>
          </a:xfrm>
          <a:prstGeom prst="rect">
            <a:avLst/>
          </a:prstGeom>
        </p:spPr>
      </p:pic>
      <p:cxnSp>
        <p:nvCxnSpPr>
          <p:cNvPr id="7" name="꺾인 연결선[E] 2">
            <a:extLst>
              <a:ext uri="{FF2B5EF4-FFF2-40B4-BE49-F238E27FC236}">
                <a16:creationId xmlns:a16="http://schemas.microsoft.com/office/drawing/2014/main" id="{6B67DF63-3CDF-2E76-90ED-4887B07A91D4}"/>
              </a:ext>
            </a:extLst>
          </p:cNvPr>
          <p:cNvCxnSpPr>
            <a:cxnSpLocks/>
            <a:endCxn id="14" idx="1"/>
          </p:cNvCxnSpPr>
          <p:nvPr/>
        </p:nvCxnSpPr>
        <p:spPr>
          <a:xfrm flipV="1">
            <a:off x="9326411" y="1719426"/>
            <a:ext cx="754246" cy="491760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9306367" y="2211186"/>
            <a:ext cx="774290" cy="2682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10080657" y="1565537"/>
            <a:ext cx="20531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로그인 페이지로 이동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999653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AB5040D4-77C0-CDA2-5C0D-EA3D1FDC5CDF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10" t="6400" r="21494" b="3824"/>
          <a:stretch/>
        </p:blipFill>
        <p:spPr>
          <a:xfrm>
            <a:off x="6364942" y="-8114"/>
            <a:ext cx="5786257" cy="5943600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05F0939-819B-4877-59A2-3B14D729F8D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752" t="6400" r="21752"/>
          <a:stretch/>
        </p:blipFill>
        <p:spPr>
          <a:xfrm>
            <a:off x="0" y="0"/>
            <a:ext cx="6411310" cy="68580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0D65346-F929-0263-43EE-685C6A31C39A}"/>
              </a:ext>
            </a:extLst>
          </p:cNvPr>
          <p:cNvSpPr/>
          <p:nvPr/>
        </p:nvSpPr>
        <p:spPr>
          <a:xfrm>
            <a:off x="3043311" y="4636008"/>
            <a:ext cx="318868" cy="22860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C3389DD9-094A-4C16-C17E-B3212A137C7E}"/>
              </a:ext>
            </a:extLst>
          </p:cNvPr>
          <p:cNvCxnSpPr>
            <a:cxnSpLocks/>
            <a:stCxn id="8" idx="2"/>
          </p:cNvCxnSpPr>
          <p:nvPr/>
        </p:nvCxnSpPr>
        <p:spPr>
          <a:xfrm rot="16200000" flipH="1">
            <a:off x="3482319" y="4585033"/>
            <a:ext cx="322927" cy="882075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28">
            <a:extLst>
              <a:ext uri="{FF2B5EF4-FFF2-40B4-BE49-F238E27FC236}">
                <a16:creationId xmlns:a16="http://schemas.microsoft.com/office/drawing/2014/main" id="{8D7CD638-0430-F07E-C831-BAAB1920527C}"/>
              </a:ext>
            </a:extLst>
          </p:cNvPr>
          <p:cNvSpPr/>
          <p:nvPr/>
        </p:nvSpPr>
        <p:spPr>
          <a:xfrm>
            <a:off x="4084820" y="4900606"/>
            <a:ext cx="398155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회원 가입 기능 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71794304-3573-D1C1-6D67-64C5B72746B0}"/>
              </a:ext>
            </a:extLst>
          </p:cNvPr>
          <p:cNvSpPr/>
          <p:nvPr/>
        </p:nvSpPr>
        <p:spPr>
          <a:xfrm>
            <a:off x="2185182" y="3745053"/>
            <a:ext cx="2025747" cy="38146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8" name="Rectangle 28">
            <a:extLst>
              <a:ext uri="{FF2B5EF4-FFF2-40B4-BE49-F238E27FC236}">
                <a16:creationId xmlns:a16="http://schemas.microsoft.com/office/drawing/2014/main" id="{73CE184E-7C00-2D0E-4ADD-BE1F78B41062}"/>
              </a:ext>
            </a:extLst>
          </p:cNvPr>
          <p:cNvSpPr/>
          <p:nvPr/>
        </p:nvSpPr>
        <p:spPr>
          <a:xfrm>
            <a:off x="4385563" y="3644908"/>
            <a:ext cx="202574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로그인 기능구현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3FAC6D81-155C-1461-5636-CDF318F20F3F}"/>
              </a:ext>
            </a:extLst>
          </p:cNvPr>
          <p:cNvCxnSpPr>
            <a:cxnSpLocks/>
            <a:stCxn id="17" idx="3"/>
          </p:cNvCxnSpPr>
          <p:nvPr/>
        </p:nvCxnSpPr>
        <p:spPr>
          <a:xfrm flipV="1">
            <a:off x="4210929" y="3935787"/>
            <a:ext cx="224657" cy="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2C8F3466-D403-8973-50D9-34E20390C22A}"/>
              </a:ext>
            </a:extLst>
          </p:cNvPr>
          <p:cNvSpPr/>
          <p:nvPr/>
        </p:nvSpPr>
        <p:spPr>
          <a:xfrm>
            <a:off x="7546376" y="4211392"/>
            <a:ext cx="723255" cy="29659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A8AE631-9742-F875-E5C3-87BF71D1929E}"/>
              </a:ext>
            </a:extLst>
          </p:cNvPr>
          <p:cNvSpPr/>
          <p:nvPr/>
        </p:nvSpPr>
        <p:spPr>
          <a:xfrm>
            <a:off x="8883508" y="4071280"/>
            <a:ext cx="2025747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카카오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API 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이용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9C98B271-D766-64B8-6921-AD095FC577BC}"/>
              </a:ext>
            </a:extLst>
          </p:cNvPr>
          <p:cNvCxnSpPr>
            <a:cxnSpLocks/>
          </p:cNvCxnSpPr>
          <p:nvPr/>
        </p:nvCxnSpPr>
        <p:spPr>
          <a:xfrm flipV="1">
            <a:off x="8267728" y="4359691"/>
            <a:ext cx="566737" cy="1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13468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32755" y="133005"/>
            <a:ext cx="476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/>
              <a:t>메인페이지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로그인 후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5686"/>
            <a:ext cx="12192000" cy="6251446"/>
          </a:xfrm>
          <a:prstGeom prst="rect">
            <a:avLst/>
          </a:prstGeom>
        </p:spPr>
      </p:pic>
      <p:cxnSp>
        <p:nvCxnSpPr>
          <p:cNvPr id="20" name="꺾인 연결선[E] 2">
            <a:extLst>
              <a:ext uri="{FF2B5EF4-FFF2-40B4-BE49-F238E27FC236}">
                <a16:creationId xmlns:a16="http://schemas.microsoft.com/office/drawing/2014/main" id="{6B67DF63-3CDF-2E76-90ED-4887B07A91D4}"/>
              </a:ext>
            </a:extLst>
          </p:cNvPr>
          <p:cNvCxnSpPr>
            <a:cxnSpLocks/>
          </p:cNvCxnSpPr>
          <p:nvPr/>
        </p:nvCxnSpPr>
        <p:spPr>
          <a:xfrm flipV="1">
            <a:off x="7047078" y="1271846"/>
            <a:ext cx="1168380" cy="93933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6897016" y="2211185"/>
            <a:ext cx="4034220" cy="22725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273154" y="1087180"/>
            <a:ext cx="23214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로그인시 </a:t>
            </a:r>
            <a:r>
              <a:rPr lang="ko-KR" altLang="en-US" dirty="0" err="1" smtClean="0"/>
              <a:t>메뉴활성화</a:t>
            </a:r>
            <a:endParaRPr lang="ko-KR" altLang="en-US" dirty="0"/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11479877" y="2590065"/>
            <a:ext cx="581890" cy="602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1" name="직선 화살표 연결선 40"/>
          <p:cNvCxnSpPr/>
          <p:nvPr/>
        </p:nvCxnSpPr>
        <p:spPr>
          <a:xfrm flipV="1">
            <a:off x="11660236" y="2144682"/>
            <a:ext cx="0" cy="44538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10961716" y="1838483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dirty="0" err="1" smtClean="0"/>
              <a:t>채팅기능</a:t>
            </a:r>
            <a:r>
              <a:rPr lang="ko-KR" altLang="en-US" sz="1400" dirty="0" smtClean="0"/>
              <a:t> 구현</a:t>
            </a:r>
            <a:endParaRPr lang="ko-KR" altLang="en-US" sz="1400" dirty="0"/>
          </a:p>
        </p:txBody>
      </p:sp>
      <p:pic>
        <p:nvPicPr>
          <p:cNvPr id="45" name="그림 4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6717" y="2590065"/>
            <a:ext cx="3811989" cy="4163766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7493821" y="3076771"/>
            <a:ext cx="1749931" cy="61408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47" name="직선 화살표 연결선 46"/>
          <p:cNvCxnSpPr/>
          <p:nvPr/>
        </p:nvCxnSpPr>
        <p:spPr>
          <a:xfrm flipH="1">
            <a:off x="8195950" y="3702997"/>
            <a:ext cx="1" cy="302567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088423" y="4048156"/>
            <a:ext cx="2970685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로그인하고 채팅을 시작하면 </a:t>
            </a:r>
            <a:endParaRPr lang="en-US" altLang="ko-KR" sz="1400" dirty="0" smtClean="0"/>
          </a:p>
          <a:p>
            <a:r>
              <a:rPr lang="ko-KR" altLang="en-US" sz="1400" dirty="0" smtClean="0"/>
              <a:t>아이디를 출력하고 </a:t>
            </a:r>
            <a:r>
              <a:rPr lang="ko-KR" altLang="en-US" sz="1400" dirty="0" err="1" smtClean="0"/>
              <a:t>로그인을안할시</a:t>
            </a:r>
            <a:endParaRPr lang="en-US" altLang="ko-KR" sz="1400" dirty="0" smtClean="0"/>
          </a:p>
          <a:p>
            <a:r>
              <a:rPr lang="ko-KR" altLang="en-US" sz="1400" dirty="0" smtClean="0"/>
              <a:t>비회원 출력</a:t>
            </a:r>
            <a:r>
              <a:rPr lang="en-US" altLang="ko-KR" sz="1400" dirty="0" smtClean="0"/>
              <a:t>.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4414505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452263" y="195903"/>
            <a:ext cx="476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상품 페이지</a:t>
            </a:r>
            <a:endParaRPr lang="ko-KR" altLang="en-US" sz="3600" dirty="0"/>
          </a:p>
        </p:txBody>
      </p:sp>
      <p:cxnSp>
        <p:nvCxnSpPr>
          <p:cNvPr id="20" name="꺾인 연결선[E] 2">
            <a:extLst>
              <a:ext uri="{FF2B5EF4-FFF2-40B4-BE49-F238E27FC236}">
                <a16:creationId xmlns:a16="http://schemas.microsoft.com/office/drawing/2014/main" id="{6B67DF63-3CDF-2E76-90ED-4887B07A91D4}"/>
              </a:ext>
            </a:extLst>
          </p:cNvPr>
          <p:cNvCxnSpPr>
            <a:cxnSpLocks/>
          </p:cNvCxnSpPr>
          <p:nvPr/>
        </p:nvCxnSpPr>
        <p:spPr>
          <a:xfrm flipV="1">
            <a:off x="7047078" y="1271846"/>
            <a:ext cx="1168380" cy="93933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0118" y="779336"/>
            <a:ext cx="8232151" cy="598490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3167622" y="756807"/>
            <a:ext cx="5028327" cy="6688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6" name="직선 화살표 연결선 15"/>
          <p:cNvCxnSpPr/>
          <p:nvPr/>
        </p:nvCxnSpPr>
        <p:spPr>
          <a:xfrm flipV="1">
            <a:off x="8215458" y="1088489"/>
            <a:ext cx="567786" cy="2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736029" y="642315"/>
            <a:ext cx="3339376" cy="8765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통합검색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제목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저자</a:t>
            </a:r>
            <a:r>
              <a:rPr lang="en-US" altLang="ko-KR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,</a:t>
            </a: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출판사 등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  <a:p>
            <a:pPr algn="just">
              <a:lnSpc>
                <a:spcPct val="150000"/>
              </a:lnSpc>
            </a:pPr>
            <a:r>
              <a:rPr lang="ko-KR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검색 기능 구현</a:t>
            </a:r>
            <a:endParaRPr lang="en-US" altLang="ko-KR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8445731" y="3316777"/>
            <a:ext cx="1115510" cy="385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8445731" y="3751107"/>
            <a:ext cx="1115510" cy="38541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23" name="직선 화살표 연결선 22"/>
          <p:cNvCxnSpPr/>
          <p:nvPr/>
        </p:nvCxnSpPr>
        <p:spPr>
          <a:xfrm flipV="1">
            <a:off x="9546123" y="3943815"/>
            <a:ext cx="567786" cy="2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 flipV="1">
            <a:off x="9546123" y="3498695"/>
            <a:ext cx="567786" cy="2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10006149" y="3333487"/>
            <a:ext cx="22990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 smtClean="0"/>
              <a:t>클릭시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중고상품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검색 출력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10006149" y="3789926"/>
            <a:ext cx="189346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제품 상세페이지 이동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05052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131" y="184739"/>
            <a:ext cx="476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상품검색</a:t>
            </a:r>
            <a:endParaRPr lang="ko-KR" altLang="en-US" sz="3600" dirty="0"/>
          </a:p>
        </p:txBody>
      </p:sp>
      <p:cxnSp>
        <p:nvCxnSpPr>
          <p:cNvPr id="20" name="꺾인 연결선[E] 2">
            <a:extLst>
              <a:ext uri="{FF2B5EF4-FFF2-40B4-BE49-F238E27FC236}">
                <a16:creationId xmlns:a16="http://schemas.microsoft.com/office/drawing/2014/main" id="{6B67DF63-3CDF-2E76-90ED-4887B07A91D4}"/>
              </a:ext>
            </a:extLst>
          </p:cNvPr>
          <p:cNvCxnSpPr>
            <a:cxnSpLocks/>
          </p:cNvCxnSpPr>
          <p:nvPr/>
        </p:nvCxnSpPr>
        <p:spPr>
          <a:xfrm flipV="1">
            <a:off x="7047078" y="1271846"/>
            <a:ext cx="1168380" cy="939339"/>
          </a:xfrm>
          <a:prstGeom prst="bentConnector3">
            <a:avLst>
              <a:gd name="adj1" fmla="val 50000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V="1">
            <a:off x="8215458" y="1088489"/>
            <a:ext cx="567786" cy="2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6" name="TextBox 5"/>
          <p:cNvSpPr txBox="1"/>
          <p:nvPr/>
        </p:nvSpPr>
        <p:spPr>
          <a:xfrm>
            <a:off x="8834377" y="903823"/>
            <a:ext cx="16289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검색기능 구현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685" y="831070"/>
            <a:ext cx="10902089" cy="6034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7882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131" y="184739"/>
            <a:ext cx="476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/>
              <a:t>중고상품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897" y="2160685"/>
            <a:ext cx="8906777" cy="451443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7155" y="831070"/>
            <a:ext cx="6388244" cy="2043711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6250598" y="1467509"/>
            <a:ext cx="1115510" cy="31141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0" name="직선 화살표 연결선 9"/>
          <p:cNvCxnSpPr/>
          <p:nvPr/>
        </p:nvCxnSpPr>
        <p:spPr>
          <a:xfrm flipV="1">
            <a:off x="7366108" y="1607170"/>
            <a:ext cx="567786" cy="2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933894" y="1438551"/>
            <a:ext cx="428675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중고상품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모두보기를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클릭시</a:t>
            </a:r>
            <a:endParaRPr lang="en-US" altLang="ko-KR" dirty="0" smtClean="0"/>
          </a:p>
          <a:p>
            <a:r>
              <a:rPr lang="ko-KR" altLang="en-US" dirty="0" smtClean="0"/>
              <a:t>해당제품 </a:t>
            </a:r>
            <a:r>
              <a:rPr lang="ko-KR" altLang="en-US" dirty="0" err="1" smtClean="0"/>
              <a:t>중고제고가</a:t>
            </a:r>
            <a:r>
              <a:rPr lang="ko-KR" altLang="en-US" dirty="0" smtClean="0"/>
              <a:t> 있으면 </a:t>
            </a:r>
            <a:r>
              <a:rPr lang="ko-KR" altLang="en-US" dirty="0" err="1" smtClean="0"/>
              <a:t>중고샵에서</a:t>
            </a:r>
            <a:endParaRPr lang="en-US" altLang="ko-KR" dirty="0" smtClean="0"/>
          </a:p>
          <a:p>
            <a:r>
              <a:rPr lang="ko-KR" altLang="en-US" dirty="0" smtClean="0"/>
              <a:t>검색 출력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5836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131" y="184739"/>
            <a:ext cx="476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상품상세</a:t>
            </a:r>
            <a:r>
              <a:rPr lang="en-US" altLang="ko-KR" sz="3600" dirty="0" smtClean="0"/>
              <a:t>(</a:t>
            </a:r>
            <a:r>
              <a:rPr lang="ko-KR" altLang="en-US" sz="3600" dirty="0" err="1" smtClean="0"/>
              <a:t>책정보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164" y="930823"/>
            <a:ext cx="8511570" cy="5162406"/>
          </a:xfrm>
          <a:prstGeom prst="rect">
            <a:avLst/>
          </a:prstGeom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4139738" y="3977953"/>
            <a:ext cx="997527" cy="352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5170185" y="3977953"/>
            <a:ext cx="997527" cy="35297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꺾인 연결선[E] 2">
            <a:extLst>
              <a:ext uri="{FF2B5EF4-FFF2-40B4-BE49-F238E27FC236}">
                <a16:creationId xmlns:a16="http://schemas.microsoft.com/office/drawing/2014/main" id="{6B67DF63-3CDF-2E76-90ED-4887B07A91D4}"/>
              </a:ext>
            </a:extLst>
          </p:cNvPr>
          <p:cNvCxnSpPr>
            <a:cxnSpLocks/>
          </p:cNvCxnSpPr>
          <p:nvPr/>
        </p:nvCxnSpPr>
        <p:spPr>
          <a:xfrm>
            <a:off x="4553075" y="4330932"/>
            <a:ext cx="2886816" cy="407323"/>
          </a:xfrm>
          <a:prstGeom prst="bentConnector3">
            <a:avLst>
              <a:gd name="adj1" fmla="val 3351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7439891" y="4553589"/>
            <a:ext cx="28969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상품을 장바구니에 담는다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cxnSp>
        <p:nvCxnSpPr>
          <p:cNvPr id="17" name="직선 화살표 연결선 16"/>
          <p:cNvCxnSpPr/>
          <p:nvPr/>
        </p:nvCxnSpPr>
        <p:spPr>
          <a:xfrm flipV="1">
            <a:off x="6164097" y="4154442"/>
            <a:ext cx="567786" cy="274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6753203" y="3961599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해당상품 </a:t>
            </a:r>
            <a:r>
              <a:rPr lang="ko-KR" altLang="en-US" dirty="0" err="1" smtClean="0"/>
              <a:t>즉시구매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86917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FB1E69E-F9A0-2060-23A7-A8CD8C0F3141}"/>
              </a:ext>
            </a:extLst>
          </p:cNvPr>
          <p:cNvSpPr txBox="1"/>
          <p:nvPr/>
        </p:nvSpPr>
        <p:spPr>
          <a:xfrm>
            <a:off x="5299952" y="561184"/>
            <a:ext cx="159210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목차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0689CE-F8BB-BE03-0612-E42A534F8C40}"/>
              </a:ext>
            </a:extLst>
          </p:cNvPr>
          <p:cNvSpPr txBox="1"/>
          <p:nvPr/>
        </p:nvSpPr>
        <p:spPr>
          <a:xfrm>
            <a:off x="5727949" y="1540714"/>
            <a:ext cx="7361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INDEX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5729A279-A482-3B57-E42B-251E1166B5B8}"/>
              </a:ext>
            </a:extLst>
          </p:cNvPr>
          <p:cNvCxnSpPr>
            <a:cxnSpLocks/>
          </p:cNvCxnSpPr>
          <p:nvPr/>
        </p:nvCxnSpPr>
        <p:spPr>
          <a:xfrm>
            <a:off x="1239116" y="3244433"/>
            <a:ext cx="10210800" cy="0"/>
          </a:xfrm>
          <a:prstGeom prst="line">
            <a:avLst/>
          </a:prstGeom>
          <a:ln w="127000" cap="rnd"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tangle 2"/>
          <p:cNvSpPr/>
          <p:nvPr/>
        </p:nvSpPr>
        <p:spPr>
          <a:xfrm>
            <a:off x="1398168" y="3756158"/>
            <a:ext cx="1942393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 소개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25A3B91-2337-B7A1-806D-CD4231F563F5}"/>
              </a:ext>
            </a:extLst>
          </p:cNvPr>
          <p:cNvSpPr/>
          <p:nvPr/>
        </p:nvSpPr>
        <p:spPr>
          <a:xfrm rot="2700000">
            <a:off x="2189365" y="3064437"/>
            <a:ext cx="36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8F2421D-55DD-1CDF-0139-9E125F35A79E}"/>
              </a:ext>
            </a:extLst>
          </p:cNvPr>
          <p:cNvSpPr/>
          <p:nvPr/>
        </p:nvSpPr>
        <p:spPr>
          <a:xfrm rot="2700000">
            <a:off x="3923509" y="3064435"/>
            <a:ext cx="36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A399E3D-6C80-A8C5-4470-ACCD4B939FDC}"/>
              </a:ext>
            </a:extLst>
          </p:cNvPr>
          <p:cNvSpPr/>
          <p:nvPr/>
        </p:nvSpPr>
        <p:spPr>
          <a:xfrm>
            <a:off x="3497418" y="2223571"/>
            <a:ext cx="121218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개발환경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1B91676-90DF-8D0F-DD57-96D4712904D8}"/>
              </a:ext>
            </a:extLst>
          </p:cNvPr>
          <p:cNvSpPr/>
          <p:nvPr/>
        </p:nvSpPr>
        <p:spPr>
          <a:xfrm rot="2700000">
            <a:off x="5657652" y="3064438"/>
            <a:ext cx="36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46871AFB-DDA3-4E63-086E-F229354AEDB0}"/>
              </a:ext>
            </a:extLst>
          </p:cNvPr>
          <p:cNvSpPr/>
          <p:nvPr/>
        </p:nvSpPr>
        <p:spPr>
          <a:xfrm>
            <a:off x="4768872" y="3749770"/>
            <a:ext cx="2119395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팀원구성 및 역할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E93EF97-1F13-C4FC-3F19-A40E773A094B}"/>
              </a:ext>
            </a:extLst>
          </p:cNvPr>
          <p:cNvSpPr/>
          <p:nvPr/>
        </p:nvSpPr>
        <p:spPr>
          <a:xfrm rot="2700000">
            <a:off x="7391794" y="3064438"/>
            <a:ext cx="36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11B70864-C3E4-0F77-557A-F65C4364B784}"/>
              </a:ext>
            </a:extLst>
          </p:cNvPr>
          <p:cNvSpPr/>
          <p:nvPr/>
        </p:nvSpPr>
        <p:spPr>
          <a:xfrm>
            <a:off x="6965703" y="2223571"/>
            <a:ext cx="1212182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SQL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문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D4E10C-2844-9A2E-B627-884A9E184768}"/>
              </a:ext>
            </a:extLst>
          </p:cNvPr>
          <p:cNvSpPr/>
          <p:nvPr/>
        </p:nvSpPr>
        <p:spPr>
          <a:xfrm rot="2700000">
            <a:off x="9125935" y="3064435"/>
            <a:ext cx="36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D97D7FA6-5BD9-7181-9BD6-4412F8AA09A4}"/>
              </a:ext>
            </a:extLst>
          </p:cNvPr>
          <p:cNvSpPr/>
          <p:nvPr/>
        </p:nvSpPr>
        <p:spPr>
          <a:xfrm>
            <a:off x="9909627" y="2226775"/>
            <a:ext cx="2119395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추가할 기능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C8D4E10C-2844-9A2E-B627-884A9E184768}"/>
              </a:ext>
            </a:extLst>
          </p:cNvPr>
          <p:cNvSpPr/>
          <p:nvPr/>
        </p:nvSpPr>
        <p:spPr>
          <a:xfrm rot="2700000">
            <a:off x="10789325" y="3064433"/>
            <a:ext cx="360000" cy="360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9" name="Rectangle 2">
            <a:extLst>
              <a:ext uri="{FF2B5EF4-FFF2-40B4-BE49-F238E27FC236}">
                <a16:creationId xmlns:a16="http://schemas.microsoft.com/office/drawing/2014/main" id="{D97D7FA6-5BD9-7181-9BD6-4412F8AA09A4}"/>
              </a:ext>
            </a:extLst>
          </p:cNvPr>
          <p:cNvSpPr/>
          <p:nvPr/>
        </p:nvSpPr>
        <p:spPr>
          <a:xfrm>
            <a:off x="8398637" y="3902170"/>
            <a:ext cx="2119395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구동사진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98510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131" y="184739"/>
            <a:ext cx="476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상품상세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리뷰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770408"/>
            <a:ext cx="8023332" cy="443919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5989" y="2219499"/>
            <a:ext cx="6667759" cy="403167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477193" y="834025"/>
            <a:ext cx="61398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상품상세 페이지 하단에 유저들이 적은 리뷰 및 </a:t>
            </a:r>
            <a:r>
              <a:rPr lang="ko-KR" altLang="en-US" dirty="0" err="1"/>
              <a:t>별</a:t>
            </a:r>
            <a:r>
              <a:rPr lang="ko-KR" altLang="en-US" dirty="0" err="1" smtClean="0"/>
              <a:t>점이있다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2892425" y="2818015"/>
            <a:ext cx="6675524" cy="81464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5547104" y="2037000"/>
            <a:ext cx="0" cy="77043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3722730" y="1611647"/>
            <a:ext cx="36487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 smtClean="0"/>
              <a:t>리뷰들의 평균 </a:t>
            </a:r>
            <a:r>
              <a:rPr lang="ko-KR" altLang="en-US" dirty="0" err="1" smtClean="0"/>
              <a:t>별점을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출력시켜줌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27723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549131" y="184739"/>
            <a:ext cx="476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err="1" smtClean="0"/>
              <a:t>상품결제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8" y="769664"/>
            <a:ext cx="8413260" cy="36297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38" y="3913907"/>
            <a:ext cx="8435427" cy="288308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525718" y="6338767"/>
            <a:ext cx="997527" cy="458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3" name="직선 화살표 연결선 12"/>
          <p:cNvCxnSpPr/>
          <p:nvPr/>
        </p:nvCxnSpPr>
        <p:spPr>
          <a:xfrm flipV="1">
            <a:off x="1523245" y="6567881"/>
            <a:ext cx="371558" cy="2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1852836" y="6383215"/>
            <a:ext cx="3430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카카오페이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API</a:t>
            </a:r>
            <a:r>
              <a:rPr lang="ko-KR" altLang="en-US" dirty="0" err="1" smtClean="0"/>
              <a:t>를이용하여</a:t>
            </a:r>
            <a:r>
              <a:rPr lang="ko-KR" altLang="en-US" dirty="0" smtClean="0"/>
              <a:t> 결제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62008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0367" y="168114"/>
            <a:ext cx="476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카카오</a:t>
            </a:r>
            <a:r>
              <a:rPr lang="en-US" altLang="ko-KR" sz="3600" dirty="0" smtClean="0"/>
              <a:t>API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8" y="1072140"/>
            <a:ext cx="2783499" cy="466364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4412" y="1072140"/>
            <a:ext cx="3813915" cy="45805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1586" y="1072140"/>
            <a:ext cx="3813915" cy="4580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3575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050367" y="168114"/>
            <a:ext cx="4763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카트</a:t>
            </a:r>
            <a:r>
              <a:rPr lang="en-US" altLang="ko-KR" sz="3600" dirty="0" smtClean="0"/>
              <a:t>,</a:t>
            </a:r>
            <a:r>
              <a:rPr lang="ko-KR" altLang="en-US" sz="3600" dirty="0" err="1" smtClean="0"/>
              <a:t>카트주문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9955" y="958988"/>
            <a:ext cx="4945547" cy="44110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7297" y="1305097"/>
            <a:ext cx="5189371" cy="49380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918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30" y="769453"/>
            <a:ext cx="8287790" cy="590454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769820" y="207817"/>
            <a:ext cx="39236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상품관리</a:t>
            </a:r>
            <a:endParaRPr lang="ko-KR" altLang="en-US" sz="3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6CC76EE7-0483-B8D7-A8EC-FF42885EDE42}"/>
              </a:ext>
            </a:extLst>
          </p:cNvPr>
          <p:cNvSpPr/>
          <p:nvPr/>
        </p:nvSpPr>
        <p:spPr>
          <a:xfrm>
            <a:off x="5232861" y="4343711"/>
            <a:ext cx="997527" cy="16830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0" name="꺾인 연결선[E] 2">
            <a:extLst>
              <a:ext uri="{FF2B5EF4-FFF2-40B4-BE49-F238E27FC236}">
                <a16:creationId xmlns:a16="http://schemas.microsoft.com/office/drawing/2014/main" id="{6B67DF63-3CDF-2E76-90ED-4887B07A91D4}"/>
              </a:ext>
            </a:extLst>
          </p:cNvPr>
          <p:cNvCxnSpPr>
            <a:cxnSpLocks/>
          </p:cNvCxnSpPr>
          <p:nvPr/>
        </p:nvCxnSpPr>
        <p:spPr>
          <a:xfrm flipV="1">
            <a:off x="5673436" y="4004257"/>
            <a:ext cx="2830484" cy="339454"/>
          </a:xfrm>
          <a:prstGeom prst="bentConnector3">
            <a:avLst>
              <a:gd name="adj1" fmla="val 954"/>
            </a:avLst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8503920" y="3819591"/>
            <a:ext cx="2090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상품 제고관리기능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4355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790602" y="182879"/>
            <a:ext cx="37822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600" dirty="0" smtClean="0"/>
              <a:t>상품등록 페이지</a:t>
            </a:r>
            <a:endParaRPr lang="ko-KR" altLang="en-US" sz="36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0832" y="1015538"/>
            <a:ext cx="8761829" cy="5177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28751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8C3F75CC-D38D-BB50-DEB0-DDED00003FA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20" t="15211" r="2662" b="8414"/>
          <a:stretch/>
        </p:blipFill>
        <p:spPr>
          <a:xfrm>
            <a:off x="2343437" y="0"/>
            <a:ext cx="7505126" cy="6872235"/>
          </a:xfrm>
          <a:prstGeom prst="rect">
            <a:avLst/>
          </a:prstGeom>
        </p:spPr>
      </p:pic>
      <p:sp>
        <p:nvSpPr>
          <p:cNvPr id="16" name="Rectangle 28">
            <a:extLst>
              <a:ext uri="{FF2B5EF4-FFF2-40B4-BE49-F238E27FC236}">
                <a16:creationId xmlns:a16="http://schemas.microsoft.com/office/drawing/2014/main" id="{643210C9-161E-E353-3C4B-260D19641DF1}"/>
              </a:ext>
            </a:extLst>
          </p:cNvPr>
          <p:cNvSpPr/>
          <p:nvPr/>
        </p:nvSpPr>
        <p:spPr>
          <a:xfrm>
            <a:off x="5273862" y="3091476"/>
            <a:ext cx="3981559" cy="5155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제품 정보 수정 </a:t>
            </a:r>
            <a:r>
              <a:rPr lang="en-US" altLang="ko-KR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/</a:t>
            </a:r>
            <a:r>
              <a:rPr lang="ko-KR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삭제 기능</a:t>
            </a:r>
            <a:endParaRPr lang="en-US" altLang="ko-KR" sz="20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34C4326-60D7-14BB-DB0E-D884267B69B9}"/>
              </a:ext>
            </a:extLst>
          </p:cNvPr>
          <p:cNvSpPr/>
          <p:nvPr/>
        </p:nvSpPr>
        <p:spPr>
          <a:xfrm>
            <a:off x="8925221" y="3904630"/>
            <a:ext cx="660400" cy="32023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8" name="꺾인 연결선[E] 17">
            <a:extLst>
              <a:ext uri="{FF2B5EF4-FFF2-40B4-BE49-F238E27FC236}">
                <a16:creationId xmlns:a16="http://schemas.microsoft.com/office/drawing/2014/main" id="{AA83BBB5-2500-D0BB-3A27-020787C33814}"/>
              </a:ext>
            </a:extLst>
          </p:cNvPr>
          <p:cNvCxnSpPr>
            <a:cxnSpLocks/>
            <a:stCxn id="17" idx="0"/>
          </p:cNvCxnSpPr>
          <p:nvPr/>
        </p:nvCxnSpPr>
        <p:spPr>
          <a:xfrm rot="16200000" flipV="1">
            <a:off x="8556736" y="3205945"/>
            <a:ext cx="522274" cy="875096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114949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712" y="1349270"/>
            <a:ext cx="9551584" cy="480509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13227" y="482138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/>
              <a:t>고객센터</a:t>
            </a:r>
            <a:endParaRPr lang="ko-KR" altLang="en-US" sz="3600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934C4326-60D7-14BB-DB0E-D884267B69B9}"/>
              </a:ext>
            </a:extLst>
          </p:cNvPr>
          <p:cNvSpPr/>
          <p:nvPr/>
        </p:nvSpPr>
        <p:spPr>
          <a:xfrm>
            <a:off x="3580137" y="5617052"/>
            <a:ext cx="3360990" cy="46786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121535" y="6190497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검색기능</a:t>
            </a:r>
            <a:endParaRPr lang="ko-KR" altLang="en-US" dirty="0"/>
          </a:p>
        </p:txBody>
      </p:sp>
      <p:cxnSp>
        <p:nvCxnSpPr>
          <p:cNvPr id="11" name="꺾인 연결선[E] 17">
            <a:extLst>
              <a:ext uri="{FF2B5EF4-FFF2-40B4-BE49-F238E27FC236}">
                <a16:creationId xmlns:a16="http://schemas.microsoft.com/office/drawing/2014/main" id="{AA83BBB5-2500-D0BB-3A27-020787C33814}"/>
              </a:ext>
            </a:extLst>
          </p:cNvPr>
          <p:cNvCxnSpPr>
            <a:cxnSpLocks/>
            <a:stCxn id="6" idx="2"/>
          </p:cNvCxnSpPr>
          <p:nvPr/>
        </p:nvCxnSpPr>
        <p:spPr>
          <a:xfrm rot="16200000" flipH="1">
            <a:off x="6545960" y="4799587"/>
            <a:ext cx="290246" cy="2860903"/>
          </a:xfrm>
          <a:prstGeom prst="bentConnector2">
            <a:avLst/>
          </a:prstGeom>
          <a:ln w="254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34C4326-60D7-14BB-DB0E-D884267B69B9}"/>
              </a:ext>
            </a:extLst>
          </p:cNvPr>
          <p:cNvSpPr/>
          <p:nvPr/>
        </p:nvSpPr>
        <p:spPr>
          <a:xfrm>
            <a:off x="7056440" y="5617052"/>
            <a:ext cx="591269" cy="46786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  <p:cxnSp>
        <p:nvCxnSpPr>
          <p:cNvPr id="15" name="직선 화살표 연결선 14"/>
          <p:cNvCxnSpPr/>
          <p:nvPr/>
        </p:nvCxnSpPr>
        <p:spPr>
          <a:xfrm flipV="1">
            <a:off x="7647709" y="5871311"/>
            <a:ext cx="371558" cy="2203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accent2"/>
          </a:lnRef>
          <a:fillRef idx="0">
            <a:schemeClr val="accent2"/>
          </a:fillRef>
          <a:effectRef idx="2">
            <a:schemeClr val="accent2"/>
          </a:effectRef>
          <a:fontRef idx="minor">
            <a:schemeClr val="tx1"/>
          </a:fontRef>
        </p:style>
      </p:cxnSp>
      <p:sp>
        <p:nvSpPr>
          <p:cNvPr id="16" name="TextBox 15"/>
          <p:cNvSpPr txBox="1"/>
          <p:nvPr/>
        </p:nvSpPr>
        <p:spPr>
          <a:xfrm>
            <a:off x="8052798" y="5697515"/>
            <a:ext cx="18598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err="1" smtClean="0"/>
              <a:t>글작성</a:t>
            </a:r>
            <a:r>
              <a:rPr lang="ko-KR" altLang="en-US" dirty="0" smtClean="0"/>
              <a:t> 페이지로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47223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928133" y="482138"/>
            <a:ext cx="32015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/>
              <a:t>고객센터</a:t>
            </a:r>
            <a:r>
              <a:rPr lang="en-US" altLang="ko-KR" sz="3600" dirty="0" smtClean="0"/>
              <a:t>(</a:t>
            </a:r>
            <a:r>
              <a:rPr lang="ko-KR" altLang="en-US" sz="3600" dirty="0" smtClean="0"/>
              <a:t>검색</a:t>
            </a:r>
            <a:r>
              <a:rPr lang="en-US" altLang="ko-KR" sz="3600" dirty="0" smtClean="0"/>
              <a:t>)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795" y="1228552"/>
            <a:ext cx="11058525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665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513227" y="482138"/>
            <a:ext cx="203132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/>
              <a:t>고객센터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88" y="1263534"/>
            <a:ext cx="8651366" cy="5336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181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3628020" y="2843180"/>
            <a:ext cx="49359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프로젝트</a:t>
            </a:r>
            <a:r>
              <a:rPr lang="en-US" altLang="ko-KR" sz="5400" kern="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</a:t>
            </a:r>
            <a:r>
              <a:rPr lang="ko-KR" altLang="en-US" sz="5400" kern="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소개</a:t>
            </a:r>
            <a:endParaRPr lang="en-US" sz="5400" kern="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461857" y="2320403"/>
            <a:ext cx="126829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INTRODUCTION</a:t>
            </a: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2825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1419" y="482138"/>
            <a:ext cx="3534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/>
              <a:t>고객센터 </a:t>
            </a:r>
            <a:r>
              <a:rPr lang="ko-KR" altLang="en-US" sz="3600" dirty="0" err="1" smtClean="0"/>
              <a:t>글작성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6430" y="1128468"/>
            <a:ext cx="7504920" cy="4399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459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02109" y="482138"/>
            <a:ext cx="36535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/>
              <a:t>고객센터 </a:t>
            </a:r>
            <a:r>
              <a:rPr lang="ko-KR" altLang="en-US" sz="3600" dirty="0" err="1" smtClean="0"/>
              <a:t>글작성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42" y="1032707"/>
            <a:ext cx="8111750" cy="298234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3657600"/>
            <a:ext cx="7838902" cy="32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38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282397" y="482138"/>
            <a:ext cx="24929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err="1" smtClean="0"/>
              <a:t>마이페이지</a:t>
            </a:r>
            <a:endParaRPr lang="ko-KR" altLang="en-US" sz="3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7977" y="1220610"/>
            <a:ext cx="8229601" cy="467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7454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3761422" y="482138"/>
            <a:ext cx="353494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/>
              <a:t>주문내역 페이지</a:t>
            </a:r>
            <a:endParaRPr lang="ko-KR" altLang="en-US" sz="3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9346" y="1378452"/>
            <a:ext cx="8679093" cy="4925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799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4974895" y="482138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dirty="0" smtClean="0"/>
              <a:t>시연</a:t>
            </a:r>
            <a:endParaRPr lang="ko-KR" altLang="en-US" sz="3600" dirty="0"/>
          </a:p>
        </p:txBody>
      </p:sp>
      <p:sp>
        <p:nvSpPr>
          <p:cNvPr id="2" name="TextBox 1"/>
          <p:cNvSpPr txBox="1"/>
          <p:nvPr/>
        </p:nvSpPr>
        <p:spPr>
          <a:xfrm>
            <a:off x="3586258" y="3067395"/>
            <a:ext cx="38852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dirty="0" smtClean="0"/>
              <a:t>주소 </a:t>
            </a:r>
            <a:r>
              <a:rPr lang="en-US" altLang="ko-KR" sz="3600" dirty="0" smtClean="0"/>
              <a:t>: </a:t>
            </a:r>
            <a:r>
              <a:rPr lang="en-US" altLang="ko-KR" sz="3600" dirty="0" smtClean="0">
                <a:hlinkClick r:id="rId2"/>
              </a:rPr>
              <a:t>Green Book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12381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39758" y="2843180"/>
            <a:ext cx="35125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0" spc="600" dirty="0" smtClean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모바일 앱</a:t>
            </a:r>
            <a:endParaRPr lang="en-US" sz="5400" kern="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5584493" y="2320403"/>
            <a:ext cx="1023037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OPERATION</a:t>
            </a: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5484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835" y="-2540"/>
            <a:ext cx="2610178" cy="55103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48652" y="-7"/>
            <a:ext cx="2610178" cy="5510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105" y="-2540"/>
            <a:ext cx="2704011" cy="57084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133975" y="4991100"/>
            <a:ext cx="528070" cy="485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953429" y="59150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Splash </a:t>
            </a:r>
            <a:r>
              <a:rPr lang="ko-KR" altLang="en-US" dirty="0" smtClean="0"/>
              <a:t>화면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70105" y="6408182"/>
            <a:ext cx="340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앱 가동 대기 시간에 뜨는 화면</a:t>
            </a:r>
            <a:endParaRPr lang="ko-KR" altLang="en-US" sz="1400" dirty="0"/>
          </a:p>
        </p:txBody>
      </p:sp>
      <p:sp>
        <p:nvSpPr>
          <p:cNvPr id="11" name="TextBox 10"/>
          <p:cNvSpPr txBox="1"/>
          <p:nvPr/>
        </p:nvSpPr>
        <p:spPr>
          <a:xfrm>
            <a:off x="5133975" y="6137747"/>
            <a:ext cx="1416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메인 페이지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9412655" y="6038850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로그인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59402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790" y="82731"/>
            <a:ext cx="2704011" cy="570846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28156" y="82731"/>
            <a:ext cx="2704011" cy="5708469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595790" y="828675"/>
            <a:ext cx="933450" cy="1076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133975" y="4991100"/>
            <a:ext cx="528070" cy="4857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1058524" y="1333500"/>
            <a:ext cx="381001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953429" y="59150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Splash </a:t>
            </a:r>
            <a:r>
              <a:rPr lang="ko-KR" altLang="en-US" dirty="0" smtClean="0"/>
              <a:t>화면</a:t>
            </a:r>
            <a:endParaRPr lang="en-US" altLang="ko-KR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219075" y="6408182"/>
            <a:ext cx="340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앱 가동 대기 시간에 뜨는 화면</a:t>
            </a:r>
            <a:endParaRPr lang="ko-KR" altLang="en-US" sz="1400" dirty="0"/>
          </a:p>
        </p:txBody>
      </p:sp>
      <p:sp>
        <p:nvSpPr>
          <p:cNvPr id="13" name="TextBox 12"/>
          <p:cNvSpPr txBox="1"/>
          <p:nvPr/>
        </p:nvSpPr>
        <p:spPr>
          <a:xfrm>
            <a:off x="5144428" y="6137748"/>
            <a:ext cx="16754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도서</a:t>
            </a:r>
            <a:r>
              <a:rPr lang="en-US" altLang="ko-KR" dirty="0"/>
              <a:t> </a:t>
            </a:r>
            <a:r>
              <a:rPr lang="ko-KR" altLang="en-US" dirty="0" smtClean="0"/>
              <a:t>카테고리</a:t>
            </a:r>
            <a:endParaRPr lang="en-US" altLang="ko-KR" dirty="0" smtClean="0"/>
          </a:p>
        </p:txBody>
      </p:sp>
      <p:sp>
        <p:nvSpPr>
          <p:cNvPr id="15" name="TextBox 14"/>
          <p:cNvSpPr txBox="1"/>
          <p:nvPr/>
        </p:nvSpPr>
        <p:spPr>
          <a:xfrm>
            <a:off x="9516404" y="59150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도서 리스트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8982075" y="6353191"/>
            <a:ext cx="340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앱 가동 대기 시간에 뜨는 화면</a:t>
            </a:r>
            <a:endParaRPr lang="ko-KR" altLang="en-US" sz="1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8961" y="-33500"/>
            <a:ext cx="2610178" cy="5510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76536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997" y="130355"/>
            <a:ext cx="2704011" cy="570846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352" y="130355"/>
            <a:ext cx="2704011" cy="570846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8785" y="130355"/>
            <a:ext cx="2704011" cy="5708469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1233487" y="6029341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책 정보 화면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23925" y="6493908"/>
            <a:ext cx="214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웹 </a:t>
            </a:r>
            <a:r>
              <a:rPr lang="en-US" altLang="ko-KR" sz="1400" dirty="0" smtClean="0"/>
              <a:t>URL</a:t>
            </a:r>
            <a:r>
              <a:rPr lang="ko-KR" altLang="en-US" sz="1400" dirty="0" smtClean="0"/>
              <a:t>로 연결 되어있음</a:t>
            </a:r>
            <a:endParaRPr lang="ko-KR" altLang="en-US" sz="1400" dirty="0"/>
          </a:p>
        </p:txBody>
      </p:sp>
      <p:sp>
        <p:nvSpPr>
          <p:cNvPr id="12" name="TextBox 11"/>
          <p:cNvSpPr txBox="1"/>
          <p:nvPr/>
        </p:nvSpPr>
        <p:spPr>
          <a:xfrm>
            <a:off x="5877853" y="6124576"/>
            <a:ext cx="100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 smtClean="0"/>
              <a:t>북마크</a:t>
            </a:r>
            <a:endParaRPr lang="en-US" altLang="ko-KR" dirty="0" smtClean="0"/>
          </a:p>
        </p:txBody>
      </p:sp>
      <p:sp>
        <p:nvSpPr>
          <p:cNvPr id="13" name="TextBox 12"/>
          <p:cNvSpPr txBox="1"/>
          <p:nvPr/>
        </p:nvSpPr>
        <p:spPr>
          <a:xfrm>
            <a:off x="9706903" y="5981700"/>
            <a:ext cx="178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게시판 </a:t>
            </a:r>
            <a:r>
              <a:rPr lang="ko-KR" altLang="en-US" dirty="0" smtClean="0"/>
              <a:t>리스트</a:t>
            </a:r>
            <a:endParaRPr lang="en-US" altLang="ko-KR" dirty="0" smtClean="0"/>
          </a:p>
        </p:txBody>
      </p:sp>
      <p:sp>
        <p:nvSpPr>
          <p:cNvPr id="16" name="TextBox 15"/>
          <p:cNvSpPr txBox="1"/>
          <p:nvPr/>
        </p:nvSpPr>
        <p:spPr>
          <a:xfrm>
            <a:off x="9472046" y="6465332"/>
            <a:ext cx="238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본인 글은 주황색으로 표시</a:t>
            </a:r>
            <a:endParaRPr lang="ko-KR" altLang="en-US" sz="1400" dirty="0"/>
          </a:p>
        </p:txBody>
      </p:sp>
      <p:sp>
        <p:nvSpPr>
          <p:cNvPr id="17" name="직사각형 16"/>
          <p:cNvSpPr/>
          <p:nvPr/>
        </p:nvSpPr>
        <p:spPr>
          <a:xfrm>
            <a:off x="6505574" y="5000625"/>
            <a:ext cx="547665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/>
          <p:cNvSpPr/>
          <p:nvPr/>
        </p:nvSpPr>
        <p:spPr>
          <a:xfrm>
            <a:off x="10048875" y="5000625"/>
            <a:ext cx="533400" cy="4953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157348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359" y="286294"/>
            <a:ext cx="2576004" cy="543823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0440" y="286294"/>
            <a:ext cx="2576004" cy="54382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8965" y="286294"/>
            <a:ext cx="2576004" cy="543823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386392" y="6029325"/>
            <a:ext cx="10239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글 작성</a:t>
            </a:r>
            <a:endParaRPr lang="en-US" altLang="ko-KR" dirty="0" smtClean="0"/>
          </a:p>
        </p:txBody>
      </p:sp>
      <p:sp>
        <p:nvSpPr>
          <p:cNvPr id="9" name="TextBox 8"/>
          <p:cNvSpPr txBox="1"/>
          <p:nvPr/>
        </p:nvSpPr>
        <p:spPr>
          <a:xfrm>
            <a:off x="838200" y="6465333"/>
            <a:ext cx="21431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웹 </a:t>
            </a:r>
            <a:r>
              <a:rPr lang="en-US" altLang="ko-KR" sz="1400" dirty="0" smtClean="0"/>
              <a:t>URL</a:t>
            </a:r>
            <a:r>
              <a:rPr lang="ko-KR" altLang="en-US" sz="1400" dirty="0" smtClean="0"/>
              <a:t>로 연결 되어있음</a:t>
            </a:r>
            <a:endParaRPr lang="ko-KR" altLang="en-US" sz="1400" dirty="0"/>
          </a:p>
        </p:txBody>
      </p:sp>
      <p:sp>
        <p:nvSpPr>
          <p:cNvPr id="10" name="TextBox 9"/>
          <p:cNvSpPr txBox="1"/>
          <p:nvPr/>
        </p:nvSpPr>
        <p:spPr>
          <a:xfrm>
            <a:off x="5792128" y="6096001"/>
            <a:ext cx="100872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갤러리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621178" y="5953125"/>
            <a:ext cx="178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글 작성</a:t>
            </a:r>
            <a:r>
              <a:rPr lang="en-US" altLang="ko-KR" dirty="0" smtClean="0"/>
              <a:t>(</a:t>
            </a:r>
            <a:r>
              <a:rPr lang="ko-KR" altLang="en-US" dirty="0" smtClean="0"/>
              <a:t>이미지</a:t>
            </a:r>
            <a:r>
              <a:rPr lang="en-US" altLang="ko-KR" dirty="0" smtClean="0"/>
              <a:t>)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9386321" y="6436757"/>
            <a:ext cx="238657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본인이 선택한 갤러리 사진</a:t>
            </a:r>
            <a:endParaRPr lang="ko-KR" altLang="en-US" sz="1400" dirty="0"/>
          </a:p>
        </p:txBody>
      </p:sp>
      <p:sp>
        <p:nvSpPr>
          <p:cNvPr id="13" name="직사각형 12"/>
          <p:cNvSpPr/>
          <p:nvPr/>
        </p:nvSpPr>
        <p:spPr>
          <a:xfrm>
            <a:off x="1233464" y="2305050"/>
            <a:ext cx="1338285" cy="13430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1737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8">
            <a:extLst>
              <a:ext uri="{FF2B5EF4-FFF2-40B4-BE49-F238E27FC236}">
                <a16:creationId xmlns:a16="http://schemas.microsoft.com/office/drawing/2014/main" id="{9A501B90-D4D6-20BE-031B-AF29B280109C}"/>
              </a:ext>
            </a:extLst>
          </p:cNvPr>
          <p:cNvSpPr/>
          <p:nvPr/>
        </p:nvSpPr>
        <p:spPr>
          <a:xfrm>
            <a:off x="195350" y="1104901"/>
            <a:ext cx="6643600" cy="5562600"/>
          </a:xfrm>
          <a:prstGeom prst="rect">
            <a:avLst/>
          </a:prstGeom>
          <a:noFill/>
          <a:ln w="104775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9" name="Rectangle 28"/>
          <p:cNvSpPr/>
          <p:nvPr/>
        </p:nvSpPr>
        <p:spPr>
          <a:xfrm>
            <a:off x="7010291" y="3845687"/>
            <a:ext cx="398155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서점 뿐만 아니라 </a:t>
            </a:r>
            <a:r>
              <a:rPr lang="ko-KR" altLang="en-US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중고서점을</a:t>
            </a:r>
            <a:r>
              <a: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 통해서 유저간 직거래 시스템이 가능하게 하는 것이 이번 프로젝트의 목표</a:t>
            </a:r>
            <a:endParaRPr lang="en-US" altLang="ko-KR" sz="1200" dirty="0">
              <a:solidFill>
                <a:schemeClr val="tx1">
                  <a:lumMod val="75000"/>
                  <a:lumOff val="2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105042" y="2088983"/>
            <a:ext cx="159210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서점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7105042" y="1634319"/>
            <a:ext cx="13083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GREENBOOK</a:t>
            </a:r>
          </a:p>
        </p:txBody>
      </p:sp>
      <p:sp>
        <p:nvSpPr>
          <p:cNvPr id="25" name="Rectangle 24"/>
          <p:cNvSpPr/>
          <p:nvPr/>
        </p:nvSpPr>
        <p:spPr>
          <a:xfrm rot="900000">
            <a:off x="7153460" y="-481705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" name="그림 개체 틀 1"/>
          <p:cNvSpPr>
            <a:spLocks noGrp="1"/>
          </p:cNvSpPr>
          <p:nvPr>
            <p:ph type="pic" sz="quarter" idx="16"/>
          </p:nvPr>
        </p:nvSpPr>
        <p:spPr/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2"/>
          <a:srcRect l="1983" t="6154" r="23425" b="4267"/>
          <a:stretch/>
        </p:blipFill>
        <p:spPr>
          <a:xfrm>
            <a:off x="378812" y="371099"/>
            <a:ext cx="6257193" cy="611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24714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8600" y="85725"/>
            <a:ext cx="2652963" cy="5600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476" y="85725"/>
            <a:ext cx="2652963" cy="560070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4538" y="85725"/>
            <a:ext cx="2652963" cy="56007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219200" y="6029325"/>
            <a:ext cx="152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본인 작성 글</a:t>
            </a:r>
            <a:endParaRPr lang="en-US" altLang="ko-KR" dirty="0" smtClean="0"/>
          </a:p>
        </p:txBody>
      </p:sp>
      <p:sp>
        <p:nvSpPr>
          <p:cNvPr id="10" name="TextBox 9"/>
          <p:cNvSpPr txBox="1"/>
          <p:nvPr/>
        </p:nvSpPr>
        <p:spPr>
          <a:xfrm>
            <a:off x="5348751" y="6029325"/>
            <a:ext cx="16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mtClean="0"/>
              <a:t>다른 유저 글</a:t>
            </a:r>
            <a:endParaRPr lang="en-US" altLang="ko-KR" dirty="0" smtClean="0"/>
          </a:p>
        </p:txBody>
      </p:sp>
      <p:sp>
        <p:nvSpPr>
          <p:cNvPr id="11" name="TextBox 10"/>
          <p:cNvSpPr txBox="1"/>
          <p:nvPr/>
        </p:nvSpPr>
        <p:spPr>
          <a:xfrm>
            <a:off x="9621177" y="6029325"/>
            <a:ext cx="1789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글 작성 결과</a:t>
            </a:r>
            <a:endParaRPr lang="en-US" altLang="ko-KR" dirty="0" smtClean="0"/>
          </a:p>
        </p:txBody>
      </p:sp>
      <p:sp>
        <p:nvSpPr>
          <p:cNvPr id="13" name="직사각형 12"/>
          <p:cNvSpPr/>
          <p:nvPr/>
        </p:nvSpPr>
        <p:spPr>
          <a:xfrm>
            <a:off x="2981325" y="333375"/>
            <a:ext cx="332114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048500" y="333374"/>
            <a:ext cx="332114" cy="3143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52943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129" y="19050"/>
            <a:ext cx="2680034" cy="565785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7529" y="19050"/>
            <a:ext cx="2680034" cy="565785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891301" y="6029325"/>
            <a:ext cx="245745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</a:t>
            </a:r>
            <a:r>
              <a:rPr lang="en-US" altLang="ko-KR" dirty="0" smtClean="0"/>
              <a:t>/ </a:t>
            </a:r>
            <a:r>
              <a:rPr lang="ko-KR" altLang="en-US" dirty="0" smtClean="0"/>
              <a:t>삭제 버튼</a:t>
            </a:r>
            <a:endParaRPr lang="en-US" altLang="ko-KR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8009484" y="5966341"/>
            <a:ext cx="1237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수정 결과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339325045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  <a:lumOff val="1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/>
          <p:cNvSpPr txBox="1"/>
          <p:nvPr/>
        </p:nvSpPr>
        <p:spPr>
          <a:xfrm>
            <a:off x="4148191" y="2967335"/>
            <a:ext cx="389561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감사합니다</a:t>
            </a:r>
            <a:endParaRPr lang="en-US" sz="5400" kern="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33" name="Rectangle 32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42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4370210" y="2843180"/>
            <a:ext cx="345158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kern="0" spc="600" dirty="0">
                <a:solidFill>
                  <a:schemeClr val="bg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개발 환경</a:t>
            </a:r>
            <a:endParaRPr lang="en-US" sz="5400" kern="0" spc="600" dirty="0">
              <a:solidFill>
                <a:schemeClr val="bg1"/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948898" y="2320403"/>
            <a:ext cx="22942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b="1" kern="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DEVELOPMENT ENVIROMENT</a:t>
            </a:r>
          </a:p>
        </p:txBody>
      </p:sp>
      <p:sp>
        <p:nvSpPr>
          <p:cNvPr id="22" name="Rectangle 21"/>
          <p:cNvSpPr/>
          <p:nvPr/>
        </p:nvSpPr>
        <p:spPr>
          <a:xfrm rot="900000">
            <a:off x="5098992" y="-490179"/>
            <a:ext cx="1994017" cy="1994017"/>
          </a:xfrm>
          <a:prstGeom prst="rect">
            <a:avLst/>
          </a:prstGeom>
          <a:noFill/>
          <a:ln w="104775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2140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🤔&lt;Kotlin&gt;코틀린이란?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76872" y="4402955"/>
            <a:ext cx="3306099" cy="1653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/>
          <p:cNvSpPr txBox="1"/>
          <p:nvPr/>
        </p:nvSpPr>
        <p:spPr>
          <a:xfrm>
            <a:off x="4466391" y="561184"/>
            <a:ext cx="3259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개발 환경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693212" y="1540714"/>
            <a:ext cx="28055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DEVELOPMENT ENVIROMENT</a:t>
            </a:r>
          </a:p>
        </p:txBody>
      </p:sp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E7882DFA-2F9E-7CD9-F25D-7E0DDE053A19}"/>
              </a:ext>
            </a:extLst>
          </p:cNvPr>
          <p:cNvGrpSpPr/>
          <p:nvPr/>
        </p:nvGrpSpPr>
        <p:grpSpPr>
          <a:xfrm>
            <a:off x="1614008" y="2028493"/>
            <a:ext cx="7828065" cy="3600000"/>
            <a:chOff x="2116652" y="2086681"/>
            <a:chExt cx="7828065" cy="3600000"/>
          </a:xfrm>
        </p:grpSpPr>
        <p:pic>
          <p:nvPicPr>
            <p:cNvPr id="19" name="그림 18" descr="텍스트, 표지판이(가) 표시된 사진&#10;&#10;자동 생성된 설명">
              <a:extLst>
                <a:ext uri="{FF2B5EF4-FFF2-40B4-BE49-F238E27FC236}">
                  <a16:creationId xmlns:a16="http://schemas.microsoft.com/office/drawing/2014/main" id="{BE2C75AD-712F-A3D1-3DEF-FE32943DCAC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16652" y="2086681"/>
              <a:ext cx="5537678" cy="360000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95ABEFE4-CF37-D3B2-B83C-8F3D7E2AD24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44717" y="2443275"/>
              <a:ext cx="1800000" cy="1800000"/>
            </a:xfrm>
            <a:prstGeom prst="rect">
              <a:avLst/>
            </a:prstGeom>
          </p:spPr>
        </p:pic>
        <p:sp>
          <p:nvSpPr>
            <p:cNvPr id="21" name="Rectangle 2">
              <a:extLst>
                <a:ext uri="{FF2B5EF4-FFF2-40B4-BE49-F238E27FC236}">
                  <a16:creationId xmlns:a16="http://schemas.microsoft.com/office/drawing/2014/main" id="{DCE1D39F-471A-DC8F-08FC-EAEDF3B5FCAF}"/>
                </a:ext>
              </a:extLst>
            </p:cNvPr>
            <p:cNvSpPr/>
            <p:nvPr/>
          </p:nvSpPr>
          <p:spPr>
            <a:xfrm>
              <a:off x="8144717" y="4329000"/>
              <a:ext cx="1800000" cy="473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BOOTSTRAP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755479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grpSp>
        <p:nvGrpSpPr>
          <p:cNvPr id="2" name="그룹 1"/>
          <p:cNvGrpSpPr/>
          <p:nvPr/>
        </p:nvGrpSpPr>
        <p:grpSpPr>
          <a:xfrm>
            <a:off x="313124" y="2477137"/>
            <a:ext cx="8228284" cy="2500720"/>
            <a:chOff x="2276024" y="2493763"/>
            <a:chExt cx="8228284" cy="250072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FA7B3C1B-AE4B-2039-CEF0-9E625CA9B33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76024" y="2493763"/>
              <a:ext cx="1800000" cy="180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6A3D84-A54B-9C6F-6E6F-27CC855F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118643" y="2529000"/>
              <a:ext cx="1800000" cy="1800000"/>
            </a:xfrm>
            <a:prstGeom prst="rect">
              <a:avLst/>
            </a:prstGeom>
          </p:spPr>
        </p:pic>
        <p:sp>
          <p:nvSpPr>
            <p:cNvPr id="10" name="Rectangle 2">
              <a:extLst>
                <a:ext uri="{FF2B5EF4-FFF2-40B4-BE49-F238E27FC236}">
                  <a16:creationId xmlns:a16="http://schemas.microsoft.com/office/drawing/2014/main" id="{C37145D0-F39F-44A4-FAC6-0CDC65F3BD1F}"/>
                </a:ext>
              </a:extLst>
            </p:cNvPr>
            <p:cNvSpPr/>
            <p:nvPr/>
          </p:nvSpPr>
          <p:spPr>
            <a:xfrm>
              <a:off x="2276024" y="4486652"/>
              <a:ext cx="180000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JAVA 11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6DE2B27C-74A8-6466-210C-3C4FD79075C2}"/>
                </a:ext>
              </a:extLst>
            </p:cNvPr>
            <p:cNvSpPr/>
            <p:nvPr/>
          </p:nvSpPr>
          <p:spPr>
            <a:xfrm>
              <a:off x="5118644" y="4486652"/>
              <a:ext cx="1800000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INTELLIJ </a:t>
              </a:r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endParaRPr>
            </a:p>
          </p:txBody>
        </p:sp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1FEF53DD-20A7-2F2A-080B-1813D9C0BFF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61262" y="2529000"/>
              <a:ext cx="2543046" cy="1800000"/>
            </a:xfrm>
            <a:prstGeom prst="rect">
              <a:avLst/>
            </a:prstGeom>
          </p:spPr>
        </p:pic>
        <p:sp>
          <p:nvSpPr>
            <p:cNvPr id="19" name="Rectangle 2">
              <a:extLst>
                <a:ext uri="{FF2B5EF4-FFF2-40B4-BE49-F238E27FC236}">
                  <a16:creationId xmlns:a16="http://schemas.microsoft.com/office/drawing/2014/main" id="{22DA638E-85E4-F1AE-7BF9-32CCD5B7CB4A}"/>
                </a:ext>
              </a:extLst>
            </p:cNvPr>
            <p:cNvSpPr/>
            <p:nvPr/>
          </p:nvSpPr>
          <p:spPr>
            <a:xfrm>
              <a:off x="7961262" y="4486652"/>
              <a:ext cx="2543045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배달의민족 도현" panose="020B0600000101010101" pitchFamily="50" charset="-127"/>
                  <a:ea typeface="배달의민족 도현" panose="020B0600000101010101" pitchFamily="50" charset="-127"/>
                </a:rPr>
                <a:t>TOMCAT 9.0.56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20BAB7-78BE-732F-CEDC-F4E8814F2CCC}"/>
              </a:ext>
            </a:extLst>
          </p:cNvPr>
          <p:cNvSpPr txBox="1"/>
          <p:nvPr/>
        </p:nvSpPr>
        <p:spPr>
          <a:xfrm>
            <a:off x="4466389" y="322996"/>
            <a:ext cx="3259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개발 환경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A356F2-BE5F-E0FC-AB7F-E3A46B75730C}"/>
              </a:ext>
            </a:extLst>
          </p:cNvPr>
          <p:cNvSpPr txBox="1"/>
          <p:nvPr/>
        </p:nvSpPr>
        <p:spPr>
          <a:xfrm>
            <a:off x="4693214" y="1113843"/>
            <a:ext cx="2805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DEVELOPMENT ENVIROMENT</a:t>
            </a:r>
          </a:p>
        </p:txBody>
      </p:sp>
      <p:pic>
        <p:nvPicPr>
          <p:cNvPr id="1026" name="Picture 2" descr="Visual Studio Code - YouTube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11242" y="1988046"/>
            <a:ext cx="3025752" cy="30257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9372387" y="4644466"/>
            <a:ext cx="21034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Visual Studio Code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0979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 rot="900000">
            <a:off x="5734297" y="-481706"/>
            <a:ext cx="723409" cy="723409"/>
          </a:xfrm>
          <a:prstGeom prst="rect">
            <a:avLst/>
          </a:prstGeom>
          <a:noFill/>
          <a:ln w="571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2371904" y="2437561"/>
            <a:ext cx="4642620" cy="2430858"/>
            <a:chOff x="3696379" y="2529000"/>
            <a:chExt cx="4642620" cy="2430858"/>
          </a:xfrm>
        </p:grpSpPr>
        <p:sp>
          <p:nvSpPr>
            <p:cNvPr id="13" name="Rectangle 2">
              <a:extLst>
                <a:ext uri="{FF2B5EF4-FFF2-40B4-BE49-F238E27FC236}">
                  <a16:creationId xmlns:a16="http://schemas.microsoft.com/office/drawing/2014/main" id="{EC5ECBEA-C2B0-F31F-558D-C7219B95D3AB}"/>
                </a:ext>
              </a:extLst>
            </p:cNvPr>
            <p:cNvSpPr/>
            <p:nvPr/>
          </p:nvSpPr>
          <p:spPr>
            <a:xfrm>
              <a:off x="3696379" y="4486652"/>
              <a:ext cx="1800000" cy="473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MYSQL</a:t>
              </a:r>
            </a:p>
          </p:txBody>
        </p:sp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F41E8899-28D4-F464-FBEA-A13D9634CD9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696379" y="2529000"/>
              <a:ext cx="1800000" cy="180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86A3D84-A54B-9C6F-6E6F-27CC855F098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38998" y="2754000"/>
              <a:ext cx="1800000" cy="1350000"/>
            </a:xfrm>
            <a:prstGeom prst="rect">
              <a:avLst/>
            </a:prstGeom>
          </p:spPr>
        </p:pic>
        <p:sp>
          <p:nvSpPr>
            <p:cNvPr id="11" name="Rectangle 2">
              <a:extLst>
                <a:ext uri="{FF2B5EF4-FFF2-40B4-BE49-F238E27FC236}">
                  <a16:creationId xmlns:a16="http://schemas.microsoft.com/office/drawing/2014/main" id="{6DE2B27C-74A8-6466-210C-3C4FD79075C2}"/>
                </a:ext>
              </a:extLst>
            </p:cNvPr>
            <p:cNvSpPr/>
            <p:nvPr/>
          </p:nvSpPr>
          <p:spPr>
            <a:xfrm>
              <a:off x="6538999" y="4486652"/>
              <a:ext cx="1800000" cy="4732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BM DoHyeon OTF" panose="020B0600000101010101" pitchFamily="34" charset="-127"/>
                  <a:ea typeface="BM DoHyeon OTF" panose="020B0600000101010101" pitchFamily="34" charset="-127"/>
                </a:rPr>
                <a:t>MYBATIS</a:t>
              </a:r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6020BAB7-78BE-732F-CEDC-F4E8814F2CCC}"/>
              </a:ext>
            </a:extLst>
          </p:cNvPr>
          <p:cNvSpPr txBox="1"/>
          <p:nvPr/>
        </p:nvSpPr>
        <p:spPr>
          <a:xfrm>
            <a:off x="4466389" y="322996"/>
            <a:ext cx="325922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5400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개발 환경</a:t>
            </a:r>
            <a:endParaRPr lang="en-US" sz="5400" spc="300" dirty="0">
              <a:solidFill>
                <a:schemeClr val="tx1">
                  <a:lumMod val="85000"/>
                  <a:lumOff val="15000"/>
                </a:schemeClr>
              </a:solidFill>
              <a:latin typeface="BM DoHyeon OTF" panose="020B0600000101010101" pitchFamily="34" charset="-127"/>
              <a:ea typeface="BM DoHyeon OTF" panose="020B0600000101010101" pitchFamily="34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FA356F2-BE5F-E0FC-AB7F-E3A46B75730C}"/>
              </a:ext>
            </a:extLst>
          </p:cNvPr>
          <p:cNvSpPr txBox="1"/>
          <p:nvPr/>
        </p:nvSpPr>
        <p:spPr>
          <a:xfrm>
            <a:off x="4693214" y="1113843"/>
            <a:ext cx="28055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accent1"/>
                </a:solidFill>
                <a:latin typeface="BM DoHyeon OTF" panose="020B0600000101010101" pitchFamily="34" charset="-127"/>
                <a:ea typeface="BM DoHyeon OTF" panose="020B0600000101010101" pitchFamily="34" charset="-127"/>
              </a:rPr>
              <a:t>DEVELOPMENT ENVIROMENT</a:t>
            </a:r>
          </a:p>
        </p:txBody>
      </p:sp>
      <p:pic>
        <p:nvPicPr>
          <p:cNvPr id="2050" name="Picture 2" descr="DBeaver Ultimate 2 years License Subscription | E-SPIN Group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8791" y="2332224"/>
            <a:ext cx="2493108" cy="2086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8209781" y="4499087"/>
            <a:ext cx="10711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rgbClr val="777777"/>
                </a:solidFill>
              </a:rPr>
              <a:t>DBeaver</a:t>
            </a:r>
            <a:endParaRPr lang="ko-KR" altLang="en-US" dirty="0">
              <a:solidFill>
                <a:srgbClr val="777777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626096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>
        <p14:flythrough hasBounce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Hexon-Tosca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6C6BA"/>
      </a:accent1>
      <a:accent2>
        <a:srgbClr val="3F434D"/>
      </a:accent2>
      <a:accent3>
        <a:srgbClr val="46C6BA"/>
      </a:accent3>
      <a:accent4>
        <a:srgbClr val="3F434D"/>
      </a:accent4>
      <a:accent5>
        <a:srgbClr val="46C6BA"/>
      </a:accent5>
      <a:accent6>
        <a:srgbClr val="3F434D"/>
      </a:accent6>
      <a:hlink>
        <a:srgbClr val="0563C1"/>
      </a:hlink>
      <a:folHlink>
        <a:srgbClr val="954F72"/>
      </a:folHlink>
    </a:clrScheme>
    <a:fontScheme name="Business">
      <a:majorFont>
        <a:latin typeface="Montserrat Semi Bold"/>
        <a:ea typeface=""/>
        <a:cs typeface=""/>
      </a:majorFont>
      <a:minorFont>
        <a:latin typeface="Lat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1192</TotalTime>
  <Words>381</Words>
  <Application>Microsoft Office PowerPoint</Application>
  <PresentationFormat>와이드스크린</PresentationFormat>
  <Paragraphs>150</Paragraphs>
  <Slides>52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59" baseType="lpstr">
      <vt:lpstr>Calibri</vt:lpstr>
      <vt:lpstr>Lato</vt:lpstr>
      <vt:lpstr>BM DoHyeon OTF</vt:lpstr>
      <vt:lpstr>배달의민족 도현</vt:lpstr>
      <vt:lpstr>Montserrat Semi Bold</vt:lpstr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ilhamsyahvutra@outlook.com</dc:creator>
  <cp:lastModifiedBy>G</cp:lastModifiedBy>
  <cp:revision>107</cp:revision>
  <dcterms:created xsi:type="dcterms:W3CDTF">2018-05-05T03:43:01Z</dcterms:created>
  <dcterms:modified xsi:type="dcterms:W3CDTF">2022-11-04T07:15:45Z</dcterms:modified>
</cp:coreProperties>
</file>